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</p:sldIdLst>
  <p:sldSz cx="10058400" cy="7772400"/>
  <p:notesSz cx="10058400" cy="7772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25" d="100"/>
          <a:sy n="125" d="100"/>
        </p:scale>
        <p:origin x="-110" y="-1157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754380" y="2409444"/>
            <a:ext cx="8549640" cy="16322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508760" y="4352544"/>
            <a:ext cx="7040880" cy="19431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10/13/2023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300" b="0" i="0">
                <a:solidFill>
                  <a:srgbClr val="1C7CDB"/>
                </a:solidFill>
                <a:latin typeface="Arial MT"/>
                <a:cs typeface="Arial MT"/>
              </a:defRPr>
            </a:lvl1pPr>
          </a:lstStyle>
          <a:p>
            <a:pPr marL="38100">
              <a:lnSpc>
                <a:spcPts val="1555"/>
              </a:lnSpc>
            </a:pPr>
            <a:fld id="{81D60167-4931-47E6-BA6A-407CBD079E47}" type="slidenum">
              <a:rPr spc="10" dirty="0"/>
              <a:t>‹#›</a:t>
            </a:fld>
            <a:endParaRPr spc="1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650" b="0" i="0">
                <a:solidFill>
                  <a:srgbClr val="0A48CA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650" b="0" i="0">
                <a:solidFill>
                  <a:srgbClr val="282828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10/13/2023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300" b="0" i="0">
                <a:solidFill>
                  <a:srgbClr val="1C7CDB"/>
                </a:solidFill>
                <a:latin typeface="Arial MT"/>
                <a:cs typeface="Arial MT"/>
              </a:defRPr>
            </a:lvl1pPr>
          </a:lstStyle>
          <a:p>
            <a:pPr marL="38100">
              <a:lnSpc>
                <a:spcPts val="1555"/>
              </a:lnSpc>
            </a:pPr>
            <a:fld id="{81D60167-4931-47E6-BA6A-407CBD079E47}" type="slidenum">
              <a:rPr spc="10" dirty="0"/>
              <a:t>‹#›</a:t>
            </a:fld>
            <a:endParaRPr spc="1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650" b="0" i="0">
                <a:solidFill>
                  <a:srgbClr val="0A48CA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502920" y="1787652"/>
            <a:ext cx="4375404" cy="51297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180076" y="1787652"/>
            <a:ext cx="4375404" cy="51297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10/13/2023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300" b="0" i="0">
                <a:solidFill>
                  <a:srgbClr val="1C7CDB"/>
                </a:solidFill>
                <a:latin typeface="Arial MT"/>
                <a:cs typeface="Arial MT"/>
              </a:defRPr>
            </a:lvl1pPr>
          </a:lstStyle>
          <a:p>
            <a:pPr marL="38100">
              <a:lnSpc>
                <a:spcPts val="1555"/>
              </a:lnSpc>
            </a:pPr>
            <a:fld id="{81D60167-4931-47E6-BA6A-407CBD079E47}" type="slidenum">
              <a:rPr spc="10" dirty="0"/>
              <a:t>‹#›</a:t>
            </a:fld>
            <a:endParaRPr spc="10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650" b="0" i="0">
                <a:solidFill>
                  <a:srgbClr val="0A48CA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10/13/2023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300" b="0" i="0">
                <a:solidFill>
                  <a:srgbClr val="1C7CDB"/>
                </a:solidFill>
                <a:latin typeface="Arial MT"/>
                <a:cs typeface="Arial MT"/>
              </a:defRPr>
            </a:lvl1pPr>
          </a:lstStyle>
          <a:p>
            <a:pPr marL="38100">
              <a:lnSpc>
                <a:spcPts val="1555"/>
              </a:lnSpc>
            </a:pPr>
            <a:fld id="{81D60167-4931-47E6-BA6A-407CBD079E47}" type="slidenum">
              <a:rPr spc="10" dirty="0"/>
              <a:t>‹#›</a:t>
            </a:fld>
            <a:endParaRPr spc="1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10/13/2023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300" b="0" i="0">
                <a:solidFill>
                  <a:srgbClr val="1C7CDB"/>
                </a:solidFill>
                <a:latin typeface="Arial MT"/>
                <a:cs typeface="Arial MT"/>
              </a:defRPr>
            </a:lvl1pPr>
          </a:lstStyle>
          <a:p>
            <a:pPr marL="38100">
              <a:lnSpc>
                <a:spcPts val="1555"/>
              </a:lnSpc>
            </a:pPr>
            <a:fld id="{81D60167-4931-47E6-BA6A-407CBD079E47}" type="slidenum">
              <a:rPr spc="10" dirty="0"/>
              <a:t>‹#›</a:t>
            </a:fld>
            <a:endParaRPr spc="10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1057655"/>
            <a:ext cx="10058400" cy="5658611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70169" y="1182063"/>
            <a:ext cx="8118060" cy="793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650" b="0" i="0">
                <a:solidFill>
                  <a:srgbClr val="0A48CA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21221" y="2581189"/>
            <a:ext cx="9415957" cy="33902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50" b="0" i="0">
                <a:solidFill>
                  <a:srgbClr val="282828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419856" y="7228332"/>
            <a:ext cx="3218688" cy="3886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502920" y="7228332"/>
            <a:ext cx="2313432" cy="3886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10/13/2023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9154689" y="6088486"/>
            <a:ext cx="262254" cy="2127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300" b="0" i="0">
                <a:solidFill>
                  <a:srgbClr val="1C7CDB"/>
                </a:solidFill>
                <a:latin typeface="Arial MT"/>
                <a:cs typeface="Arial MT"/>
              </a:defRPr>
            </a:lvl1pPr>
          </a:lstStyle>
          <a:p>
            <a:pPr marL="38100">
              <a:lnSpc>
                <a:spcPts val="1555"/>
              </a:lnSpc>
            </a:pPr>
            <a:fld id="{81D60167-4931-47E6-BA6A-407CBD079E47}" type="slidenum">
              <a:rPr spc="10" dirty="0"/>
              <a:t>‹#›</a:t>
            </a:fld>
            <a:endParaRPr spc="1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jp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057656"/>
            <a:ext cx="10058400" cy="5658611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798108" y="4839692"/>
            <a:ext cx="1434465" cy="456087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2800"/>
              </a:lnSpc>
              <a:spcBef>
                <a:spcPts val="90"/>
              </a:spcBef>
            </a:pPr>
            <a:r>
              <a:rPr sz="1450" spc="-5" dirty="0">
                <a:solidFill>
                  <a:srgbClr val="E6E6E6"/>
                </a:solidFill>
                <a:latin typeface="Arial MT"/>
                <a:cs typeface="Arial MT"/>
              </a:rPr>
              <a:t>Imtiyaj</a:t>
            </a:r>
            <a:r>
              <a:rPr sz="1450" spc="-70" dirty="0">
                <a:solidFill>
                  <a:srgbClr val="E6E6E6"/>
                </a:solidFill>
                <a:latin typeface="Arial MT"/>
                <a:cs typeface="Arial MT"/>
              </a:rPr>
              <a:t> </a:t>
            </a:r>
            <a:r>
              <a:rPr sz="1450" spc="5" dirty="0">
                <a:solidFill>
                  <a:srgbClr val="E6E6E6"/>
                </a:solidFill>
                <a:latin typeface="Arial MT"/>
                <a:cs typeface="Arial MT"/>
              </a:rPr>
              <a:t>Ali</a:t>
            </a:r>
            <a:r>
              <a:rPr sz="1450" spc="-40" dirty="0">
                <a:solidFill>
                  <a:srgbClr val="E6E6E6"/>
                </a:solidFill>
                <a:latin typeface="Arial MT"/>
                <a:cs typeface="Arial MT"/>
              </a:rPr>
              <a:t> </a:t>
            </a:r>
            <a:r>
              <a:rPr sz="1450" spc="10">
                <a:solidFill>
                  <a:srgbClr val="E6E6E6"/>
                </a:solidFill>
                <a:latin typeface="Arial MT"/>
                <a:cs typeface="Arial MT"/>
              </a:rPr>
              <a:t>Shaikh </a:t>
            </a:r>
            <a:r>
              <a:rPr sz="1450" spc="-390">
                <a:solidFill>
                  <a:srgbClr val="E6E6E6"/>
                </a:solidFill>
                <a:latin typeface="Arial MT"/>
                <a:cs typeface="Arial MT"/>
              </a:rPr>
              <a:t> </a:t>
            </a:r>
            <a:r>
              <a:rPr sz="1450" spc="15">
                <a:solidFill>
                  <a:srgbClr val="E6E6E6"/>
                </a:solidFill>
                <a:latin typeface="Arial MT"/>
                <a:cs typeface="Arial MT"/>
              </a:rPr>
              <a:t>13</a:t>
            </a:r>
            <a:r>
              <a:rPr lang="en-US" sz="1450" spc="15">
                <a:solidFill>
                  <a:srgbClr val="E6E6E6"/>
                </a:solidFill>
                <a:latin typeface="Arial MT"/>
                <a:cs typeface="Arial MT"/>
              </a:rPr>
              <a:t> </a:t>
            </a:r>
            <a:r>
              <a:rPr sz="1450" spc="15">
                <a:solidFill>
                  <a:srgbClr val="E6E6E6"/>
                </a:solidFill>
                <a:latin typeface="Arial MT"/>
                <a:cs typeface="Arial MT"/>
              </a:rPr>
              <a:t>October</a:t>
            </a:r>
            <a:r>
              <a:rPr sz="1450" spc="-35">
                <a:solidFill>
                  <a:srgbClr val="E6E6E6"/>
                </a:solidFill>
                <a:latin typeface="Arial MT"/>
                <a:cs typeface="Arial MT"/>
              </a:rPr>
              <a:t> </a:t>
            </a:r>
            <a:r>
              <a:rPr sz="1450" spc="5" dirty="0">
                <a:solidFill>
                  <a:srgbClr val="E6E6E6"/>
                </a:solidFill>
                <a:latin typeface="Arial MT"/>
                <a:cs typeface="Arial MT"/>
              </a:rPr>
              <a:t>2023</a:t>
            </a:r>
            <a:endParaRPr sz="145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28472" y="1610867"/>
            <a:ext cx="1749551" cy="53187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00493" y="2174222"/>
            <a:ext cx="4547235" cy="3435985"/>
          </a:xfrm>
          <a:prstGeom prst="rect">
            <a:avLst/>
          </a:prstGeom>
        </p:spPr>
        <p:txBody>
          <a:bodyPr vert="horz" wrap="square" lIns="0" tIns="41910" rIns="0" bIns="0" rtlCol="0">
            <a:spAutoFit/>
          </a:bodyPr>
          <a:lstStyle/>
          <a:p>
            <a:pPr marL="200025" marR="5080" indent="-187960">
              <a:lnSpc>
                <a:spcPct val="88700"/>
              </a:lnSpc>
              <a:spcBef>
                <a:spcPts val="330"/>
              </a:spcBef>
              <a:buChar char="•"/>
              <a:tabLst>
                <a:tab pos="200025" algn="l"/>
              </a:tabLst>
            </a:pPr>
            <a:r>
              <a:rPr sz="1650" dirty="0">
                <a:solidFill>
                  <a:srgbClr val="282828"/>
                </a:solidFill>
                <a:latin typeface="Arial MT"/>
                <a:cs typeface="Arial MT"/>
              </a:rPr>
              <a:t>After </a:t>
            </a:r>
            <a:r>
              <a:rPr sz="1650" spc="-5" dirty="0">
                <a:solidFill>
                  <a:srgbClr val="282828"/>
                </a:solidFill>
                <a:latin typeface="Arial MT"/>
                <a:cs typeface="Arial MT"/>
              </a:rPr>
              <a:t>obtaining </a:t>
            </a:r>
            <a:r>
              <a:rPr sz="1650" spc="5" dirty="0">
                <a:solidFill>
                  <a:srgbClr val="282828"/>
                </a:solidFill>
                <a:latin typeface="Arial MT"/>
                <a:cs typeface="Arial MT"/>
              </a:rPr>
              <a:t>and </a:t>
            </a:r>
            <a:r>
              <a:rPr sz="1650" spc="-5" dirty="0">
                <a:solidFill>
                  <a:srgbClr val="282828"/>
                </a:solidFill>
                <a:latin typeface="Arial MT"/>
                <a:cs typeface="Arial MT"/>
              </a:rPr>
              <a:t>creating </a:t>
            </a:r>
            <a:r>
              <a:rPr sz="1650" dirty="0">
                <a:solidFill>
                  <a:srgbClr val="282828"/>
                </a:solidFill>
                <a:latin typeface="Arial MT"/>
                <a:cs typeface="Arial MT"/>
              </a:rPr>
              <a:t>a Pandas </a:t>
            </a:r>
            <a:r>
              <a:rPr sz="1650" spc="5" dirty="0">
                <a:solidFill>
                  <a:srgbClr val="282828"/>
                </a:solidFill>
                <a:latin typeface="Arial MT"/>
                <a:cs typeface="Arial MT"/>
              </a:rPr>
              <a:t>DF </a:t>
            </a:r>
            <a:r>
              <a:rPr sz="1650" dirty="0">
                <a:solidFill>
                  <a:srgbClr val="282828"/>
                </a:solidFill>
                <a:latin typeface="Arial MT"/>
                <a:cs typeface="Arial MT"/>
              </a:rPr>
              <a:t>from </a:t>
            </a:r>
            <a:r>
              <a:rPr sz="1650" spc="-44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650" spc="-5" dirty="0">
                <a:solidFill>
                  <a:srgbClr val="282828"/>
                </a:solidFill>
                <a:latin typeface="Arial MT"/>
                <a:cs typeface="Arial MT"/>
              </a:rPr>
              <a:t>the collected </a:t>
            </a:r>
            <a:r>
              <a:rPr sz="1650" dirty="0">
                <a:solidFill>
                  <a:srgbClr val="282828"/>
                </a:solidFill>
                <a:latin typeface="Arial MT"/>
                <a:cs typeface="Arial MT"/>
              </a:rPr>
              <a:t>data, data </a:t>
            </a:r>
            <a:r>
              <a:rPr sz="1650" spc="-5" dirty="0">
                <a:solidFill>
                  <a:srgbClr val="282828"/>
                </a:solidFill>
                <a:latin typeface="Arial MT"/>
                <a:cs typeface="Arial MT"/>
              </a:rPr>
              <a:t>was </a:t>
            </a:r>
            <a:r>
              <a:rPr sz="1650" dirty="0">
                <a:solidFill>
                  <a:srgbClr val="282828"/>
                </a:solidFill>
                <a:latin typeface="Arial MT"/>
                <a:cs typeface="Arial MT"/>
              </a:rPr>
              <a:t>filtered using the </a:t>
            </a:r>
            <a:r>
              <a:rPr sz="1650" spc="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700" b="1" i="1" spc="-105" dirty="0">
                <a:solidFill>
                  <a:srgbClr val="282828"/>
                </a:solidFill>
                <a:latin typeface="Arial"/>
                <a:cs typeface="Arial"/>
              </a:rPr>
              <a:t>BoosterVersion</a:t>
            </a:r>
            <a:r>
              <a:rPr sz="1700" b="1" i="1" spc="-65" dirty="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sz="1650" dirty="0">
                <a:solidFill>
                  <a:srgbClr val="282828"/>
                </a:solidFill>
                <a:latin typeface="Arial MT"/>
                <a:cs typeface="Arial MT"/>
              </a:rPr>
              <a:t>column</a:t>
            </a:r>
            <a:r>
              <a:rPr sz="1650" spc="2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650" dirty="0">
                <a:solidFill>
                  <a:srgbClr val="282828"/>
                </a:solidFill>
                <a:latin typeface="Arial MT"/>
                <a:cs typeface="Arial MT"/>
              </a:rPr>
              <a:t>to</a:t>
            </a:r>
            <a:r>
              <a:rPr sz="1650" spc="5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650" dirty="0">
                <a:solidFill>
                  <a:srgbClr val="282828"/>
                </a:solidFill>
                <a:latin typeface="Arial MT"/>
                <a:cs typeface="Arial MT"/>
              </a:rPr>
              <a:t>only</a:t>
            </a:r>
            <a:r>
              <a:rPr sz="1650" spc="1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650" spc="5" dirty="0">
                <a:solidFill>
                  <a:srgbClr val="282828"/>
                </a:solidFill>
                <a:latin typeface="Arial MT"/>
                <a:cs typeface="Arial MT"/>
              </a:rPr>
              <a:t>keep</a:t>
            </a:r>
            <a:r>
              <a:rPr sz="1650" spc="4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650" spc="-5" dirty="0">
                <a:solidFill>
                  <a:srgbClr val="282828"/>
                </a:solidFill>
                <a:latin typeface="Arial MT"/>
                <a:cs typeface="Arial MT"/>
              </a:rPr>
              <a:t>the </a:t>
            </a:r>
            <a:r>
              <a:rPr sz="1650" dirty="0">
                <a:solidFill>
                  <a:srgbClr val="282828"/>
                </a:solidFill>
                <a:latin typeface="Arial MT"/>
                <a:cs typeface="Arial MT"/>
              </a:rPr>
              <a:t> Falcon 9 launches, then dealt </a:t>
            </a:r>
            <a:r>
              <a:rPr sz="1650" spc="-5" dirty="0">
                <a:solidFill>
                  <a:srgbClr val="282828"/>
                </a:solidFill>
                <a:latin typeface="Arial MT"/>
                <a:cs typeface="Arial MT"/>
              </a:rPr>
              <a:t>with </a:t>
            </a:r>
            <a:r>
              <a:rPr sz="1650" dirty="0">
                <a:solidFill>
                  <a:srgbClr val="282828"/>
                </a:solidFill>
                <a:latin typeface="Arial MT"/>
                <a:cs typeface="Arial MT"/>
              </a:rPr>
              <a:t>the </a:t>
            </a:r>
            <a:r>
              <a:rPr sz="1650" spc="5" dirty="0">
                <a:solidFill>
                  <a:srgbClr val="282828"/>
                </a:solidFill>
                <a:latin typeface="Arial MT"/>
                <a:cs typeface="Arial MT"/>
              </a:rPr>
              <a:t>missing </a:t>
            </a:r>
            <a:r>
              <a:rPr sz="1650" spc="-44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650" spc="5" dirty="0">
                <a:solidFill>
                  <a:srgbClr val="282828"/>
                </a:solidFill>
                <a:latin typeface="Arial MT"/>
                <a:cs typeface="Arial MT"/>
              </a:rPr>
              <a:t>da</a:t>
            </a:r>
            <a:r>
              <a:rPr sz="1650" spc="-15" dirty="0">
                <a:solidFill>
                  <a:srgbClr val="282828"/>
                </a:solidFill>
                <a:latin typeface="Arial MT"/>
                <a:cs typeface="Arial MT"/>
              </a:rPr>
              <a:t>t</a:t>
            </a:r>
            <a:r>
              <a:rPr sz="1650" dirty="0">
                <a:solidFill>
                  <a:srgbClr val="282828"/>
                </a:solidFill>
                <a:latin typeface="Arial MT"/>
                <a:cs typeface="Arial MT"/>
              </a:rPr>
              <a:t>a</a:t>
            </a:r>
            <a:r>
              <a:rPr sz="1650" spc="-4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650" dirty="0">
                <a:solidFill>
                  <a:srgbClr val="282828"/>
                </a:solidFill>
                <a:latin typeface="Arial MT"/>
                <a:cs typeface="Arial MT"/>
              </a:rPr>
              <a:t>v</a:t>
            </a:r>
            <a:r>
              <a:rPr sz="1650" spc="-15" dirty="0">
                <a:solidFill>
                  <a:srgbClr val="282828"/>
                </a:solidFill>
                <a:latin typeface="Arial MT"/>
                <a:cs typeface="Arial MT"/>
              </a:rPr>
              <a:t>a</a:t>
            </a:r>
            <a:r>
              <a:rPr sz="1650" spc="10" dirty="0">
                <a:solidFill>
                  <a:srgbClr val="282828"/>
                </a:solidFill>
                <a:latin typeface="Arial MT"/>
                <a:cs typeface="Arial MT"/>
              </a:rPr>
              <a:t>l</a:t>
            </a:r>
            <a:r>
              <a:rPr sz="1650" spc="5" dirty="0">
                <a:solidFill>
                  <a:srgbClr val="282828"/>
                </a:solidFill>
                <a:latin typeface="Arial MT"/>
                <a:cs typeface="Arial MT"/>
              </a:rPr>
              <a:t>u</a:t>
            </a:r>
            <a:r>
              <a:rPr sz="1650" spc="-15" dirty="0">
                <a:solidFill>
                  <a:srgbClr val="282828"/>
                </a:solidFill>
                <a:latin typeface="Arial MT"/>
                <a:cs typeface="Arial MT"/>
              </a:rPr>
              <a:t>e</a:t>
            </a:r>
            <a:r>
              <a:rPr sz="1650" dirty="0">
                <a:solidFill>
                  <a:srgbClr val="282828"/>
                </a:solidFill>
                <a:latin typeface="Arial MT"/>
                <a:cs typeface="Arial MT"/>
              </a:rPr>
              <a:t>s</a:t>
            </a:r>
            <a:r>
              <a:rPr sz="1650" spc="-6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650" spc="10" dirty="0">
                <a:solidFill>
                  <a:srgbClr val="282828"/>
                </a:solidFill>
                <a:latin typeface="Arial MT"/>
                <a:cs typeface="Arial MT"/>
              </a:rPr>
              <a:t>i</a:t>
            </a:r>
            <a:r>
              <a:rPr sz="1650" dirty="0">
                <a:solidFill>
                  <a:srgbClr val="282828"/>
                </a:solidFill>
                <a:latin typeface="Arial MT"/>
                <a:cs typeface="Arial MT"/>
              </a:rPr>
              <a:t>n</a:t>
            </a:r>
            <a:r>
              <a:rPr sz="1650" spc="-2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650" spc="-15" dirty="0">
                <a:solidFill>
                  <a:srgbClr val="282828"/>
                </a:solidFill>
                <a:latin typeface="Arial MT"/>
                <a:cs typeface="Arial MT"/>
              </a:rPr>
              <a:t>t</a:t>
            </a:r>
            <a:r>
              <a:rPr sz="1650" spc="5" dirty="0">
                <a:solidFill>
                  <a:srgbClr val="282828"/>
                </a:solidFill>
                <a:latin typeface="Arial MT"/>
                <a:cs typeface="Arial MT"/>
              </a:rPr>
              <a:t>h</a:t>
            </a:r>
            <a:r>
              <a:rPr sz="1650" dirty="0">
                <a:solidFill>
                  <a:srgbClr val="282828"/>
                </a:solidFill>
                <a:latin typeface="Arial MT"/>
                <a:cs typeface="Arial MT"/>
              </a:rPr>
              <a:t>e</a:t>
            </a:r>
            <a:r>
              <a:rPr sz="1650" spc="-2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700" b="1" i="1" spc="-125" dirty="0">
                <a:solidFill>
                  <a:srgbClr val="282828"/>
                </a:solidFill>
                <a:latin typeface="Arial"/>
                <a:cs typeface="Arial"/>
              </a:rPr>
              <a:t>L</a:t>
            </a:r>
            <a:r>
              <a:rPr sz="1700" b="1" i="1" spc="-15" dirty="0">
                <a:solidFill>
                  <a:srgbClr val="282828"/>
                </a:solidFill>
                <a:latin typeface="Arial"/>
                <a:cs typeface="Arial"/>
              </a:rPr>
              <a:t>a</a:t>
            </a:r>
            <a:r>
              <a:rPr sz="1700" b="1" i="1" spc="-125" dirty="0">
                <a:solidFill>
                  <a:srgbClr val="282828"/>
                </a:solidFill>
                <a:latin typeface="Arial"/>
                <a:cs typeface="Arial"/>
              </a:rPr>
              <a:t>n</a:t>
            </a:r>
            <a:r>
              <a:rPr sz="1700" b="1" i="1" spc="-110" dirty="0">
                <a:solidFill>
                  <a:srgbClr val="282828"/>
                </a:solidFill>
                <a:latin typeface="Arial"/>
                <a:cs typeface="Arial"/>
              </a:rPr>
              <a:t>d</a:t>
            </a:r>
            <a:r>
              <a:rPr sz="1700" b="1" i="1" spc="-130" dirty="0">
                <a:solidFill>
                  <a:srgbClr val="282828"/>
                </a:solidFill>
                <a:latin typeface="Arial"/>
                <a:cs typeface="Arial"/>
              </a:rPr>
              <a:t>i</a:t>
            </a:r>
            <a:r>
              <a:rPr sz="1700" b="1" i="1" spc="-110" dirty="0">
                <a:solidFill>
                  <a:srgbClr val="282828"/>
                </a:solidFill>
                <a:latin typeface="Arial"/>
                <a:cs typeface="Arial"/>
              </a:rPr>
              <a:t>n</a:t>
            </a:r>
            <a:r>
              <a:rPr sz="1700" b="1" i="1" spc="-145" dirty="0">
                <a:solidFill>
                  <a:srgbClr val="282828"/>
                </a:solidFill>
                <a:latin typeface="Arial"/>
                <a:cs typeface="Arial"/>
              </a:rPr>
              <a:t>g</a:t>
            </a:r>
            <a:r>
              <a:rPr sz="1700" b="1" i="1" spc="-85" dirty="0">
                <a:solidFill>
                  <a:srgbClr val="282828"/>
                </a:solidFill>
                <a:latin typeface="Arial"/>
                <a:cs typeface="Arial"/>
              </a:rPr>
              <a:t>P</a:t>
            </a:r>
            <a:r>
              <a:rPr sz="1700" b="1" i="1" spc="-65" dirty="0">
                <a:solidFill>
                  <a:srgbClr val="282828"/>
                </a:solidFill>
                <a:latin typeface="Arial"/>
                <a:cs typeface="Arial"/>
              </a:rPr>
              <a:t>a</a:t>
            </a:r>
            <a:r>
              <a:rPr sz="1700" b="1" i="1" spc="15" dirty="0">
                <a:solidFill>
                  <a:srgbClr val="282828"/>
                </a:solidFill>
                <a:latin typeface="Arial"/>
                <a:cs typeface="Arial"/>
              </a:rPr>
              <a:t>d</a:t>
            </a:r>
            <a:r>
              <a:rPr sz="1700" b="1" i="1" spc="-90" dirty="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sz="1650" spc="5" dirty="0">
                <a:solidFill>
                  <a:srgbClr val="282828"/>
                </a:solidFill>
                <a:latin typeface="Arial MT"/>
                <a:cs typeface="Arial MT"/>
              </a:rPr>
              <a:t>an</a:t>
            </a:r>
            <a:r>
              <a:rPr sz="1650" dirty="0">
                <a:solidFill>
                  <a:srgbClr val="282828"/>
                </a:solidFill>
                <a:latin typeface="Arial MT"/>
                <a:cs typeface="Arial MT"/>
              </a:rPr>
              <a:t>d  </a:t>
            </a:r>
            <a:r>
              <a:rPr sz="1700" b="1" i="1" spc="-90" dirty="0">
                <a:solidFill>
                  <a:srgbClr val="282828"/>
                </a:solidFill>
                <a:latin typeface="Arial"/>
                <a:cs typeface="Arial"/>
              </a:rPr>
              <a:t>Payl</a:t>
            </a:r>
            <a:r>
              <a:rPr sz="1700" b="1" i="1" spc="-75" dirty="0">
                <a:solidFill>
                  <a:srgbClr val="282828"/>
                </a:solidFill>
                <a:latin typeface="Arial"/>
                <a:cs typeface="Arial"/>
              </a:rPr>
              <a:t>o</a:t>
            </a:r>
            <a:r>
              <a:rPr sz="1700" b="1" i="1" spc="-85" dirty="0">
                <a:solidFill>
                  <a:srgbClr val="282828"/>
                </a:solidFill>
                <a:latin typeface="Arial"/>
                <a:cs typeface="Arial"/>
              </a:rPr>
              <a:t>a</a:t>
            </a:r>
            <a:r>
              <a:rPr sz="1700" b="1" i="1" spc="-95" dirty="0">
                <a:solidFill>
                  <a:srgbClr val="282828"/>
                </a:solidFill>
                <a:latin typeface="Arial"/>
                <a:cs typeface="Arial"/>
              </a:rPr>
              <a:t>d</a:t>
            </a:r>
            <a:r>
              <a:rPr sz="1700" b="1" i="1" spc="-75" dirty="0">
                <a:solidFill>
                  <a:srgbClr val="282828"/>
                </a:solidFill>
                <a:latin typeface="Arial"/>
                <a:cs typeface="Arial"/>
              </a:rPr>
              <a:t>M</a:t>
            </a:r>
            <a:r>
              <a:rPr sz="1700" b="1" i="1" spc="-85" dirty="0">
                <a:solidFill>
                  <a:srgbClr val="282828"/>
                </a:solidFill>
                <a:latin typeface="Arial"/>
                <a:cs typeface="Arial"/>
              </a:rPr>
              <a:t>as</a:t>
            </a:r>
            <a:r>
              <a:rPr sz="1700" b="1" i="1" spc="15" dirty="0">
                <a:solidFill>
                  <a:srgbClr val="282828"/>
                </a:solidFill>
                <a:latin typeface="Arial"/>
                <a:cs typeface="Arial"/>
              </a:rPr>
              <a:t>s</a:t>
            </a:r>
            <a:r>
              <a:rPr sz="1700" b="1" i="1" spc="-150" dirty="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sz="1650" dirty="0">
                <a:solidFill>
                  <a:srgbClr val="282828"/>
                </a:solidFill>
                <a:latin typeface="Arial MT"/>
                <a:cs typeface="Arial MT"/>
              </a:rPr>
              <a:t>c</a:t>
            </a:r>
            <a:r>
              <a:rPr sz="1650" spc="5" dirty="0">
                <a:solidFill>
                  <a:srgbClr val="282828"/>
                </a:solidFill>
                <a:latin typeface="Arial MT"/>
                <a:cs typeface="Arial MT"/>
              </a:rPr>
              <a:t>o</a:t>
            </a:r>
            <a:r>
              <a:rPr sz="1650" spc="-5" dirty="0">
                <a:solidFill>
                  <a:srgbClr val="282828"/>
                </a:solidFill>
                <a:latin typeface="Arial MT"/>
                <a:cs typeface="Arial MT"/>
              </a:rPr>
              <a:t>l</a:t>
            </a:r>
            <a:r>
              <a:rPr sz="1650" spc="5" dirty="0">
                <a:solidFill>
                  <a:srgbClr val="282828"/>
                </a:solidFill>
                <a:latin typeface="Arial MT"/>
                <a:cs typeface="Arial MT"/>
              </a:rPr>
              <a:t>u</a:t>
            </a:r>
            <a:r>
              <a:rPr sz="1650" dirty="0">
                <a:solidFill>
                  <a:srgbClr val="282828"/>
                </a:solidFill>
                <a:latin typeface="Arial MT"/>
                <a:cs typeface="Arial MT"/>
              </a:rPr>
              <a:t>m</a:t>
            </a:r>
            <a:r>
              <a:rPr sz="1650" spc="5" dirty="0">
                <a:solidFill>
                  <a:srgbClr val="282828"/>
                </a:solidFill>
                <a:latin typeface="Arial MT"/>
                <a:cs typeface="Arial MT"/>
              </a:rPr>
              <a:t>n</a:t>
            </a:r>
            <a:r>
              <a:rPr sz="1650" dirty="0">
                <a:solidFill>
                  <a:srgbClr val="282828"/>
                </a:solidFill>
                <a:latin typeface="Arial MT"/>
                <a:cs typeface="Arial MT"/>
              </a:rPr>
              <a:t>s.</a:t>
            </a:r>
            <a:r>
              <a:rPr sz="1650" spc="-7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650" spc="-5" dirty="0">
                <a:solidFill>
                  <a:srgbClr val="282828"/>
                </a:solidFill>
                <a:latin typeface="Arial MT"/>
                <a:cs typeface="Arial MT"/>
              </a:rPr>
              <a:t>F</a:t>
            </a:r>
            <a:r>
              <a:rPr sz="1650" spc="5" dirty="0">
                <a:solidFill>
                  <a:srgbClr val="282828"/>
                </a:solidFill>
                <a:latin typeface="Arial MT"/>
                <a:cs typeface="Arial MT"/>
              </a:rPr>
              <a:t>o</a:t>
            </a:r>
            <a:r>
              <a:rPr sz="1650" dirty="0">
                <a:solidFill>
                  <a:srgbClr val="282828"/>
                </a:solidFill>
                <a:latin typeface="Arial MT"/>
                <a:cs typeface="Arial MT"/>
              </a:rPr>
              <a:t>r</a:t>
            </a:r>
            <a:r>
              <a:rPr sz="1650" spc="-3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650" dirty="0">
                <a:solidFill>
                  <a:srgbClr val="282828"/>
                </a:solidFill>
                <a:latin typeface="Arial MT"/>
                <a:cs typeface="Arial MT"/>
              </a:rPr>
              <a:t>t</a:t>
            </a:r>
            <a:r>
              <a:rPr sz="1650" spc="-15" dirty="0">
                <a:solidFill>
                  <a:srgbClr val="282828"/>
                </a:solidFill>
                <a:latin typeface="Arial MT"/>
                <a:cs typeface="Arial MT"/>
              </a:rPr>
              <a:t>h</a:t>
            </a:r>
            <a:r>
              <a:rPr sz="1650" dirty="0">
                <a:solidFill>
                  <a:srgbClr val="282828"/>
                </a:solidFill>
                <a:latin typeface="Arial MT"/>
                <a:cs typeface="Arial MT"/>
              </a:rPr>
              <a:t>e</a:t>
            </a:r>
            <a:r>
              <a:rPr sz="1650" spc="-4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700" b="1" i="1" spc="-90" dirty="0">
                <a:solidFill>
                  <a:srgbClr val="282828"/>
                </a:solidFill>
                <a:latin typeface="Arial"/>
                <a:cs typeface="Arial"/>
              </a:rPr>
              <a:t>Payl</a:t>
            </a:r>
            <a:r>
              <a:rPr sz="1700" b="1" i="1" spc="-75" dirty="0">
                <a:solidFill>
                  <a:srgbClr val="282828"/>
                </a:solidFill>
                <a:latin typeface="Arial"/>
                <a:cs typeface="Arial"/>
              </a:rPr>
              <a:t>o</a:t>
            </a:r>
            <a:r>
              <a:rPr sz="1700" b="1" i="1" spc="-85" dirty="0">
                <a:solidFill>
                  <a:srgbClr val="282828"/>
                </a:solidFill>
                <a:latin typeface="Arial"/>
                <a:cs typeface="Arial"/>
              </a:rPr>
              <a:t>a</a:t>
            </a:r>
            <a:r>
              <a:rPr sz="1700" b="1" i="1" spc="-95" dirty="0">
                <a:solidFill>
                  <a:srgbClr val="282828"/>
                </a:solidFill>
                <a:latin typeface="Arial"/>
                <a:cs typeface="Arial"/>
              </a:rPr>
              <a:t>d</a:t>
            </a:r>
            <a:r>
              <a:rPr sz="1700" b="1" i="1" spc="-75" dirty="0">
                <a:solidFill>
                  <a:srgbClr val="282828"/>
                </a:solidFill>
                <a:latin typeface="Arial"/>
                <a:cs typeface="Arial"/>
              </a:rPr>
              <a:t>M</a:t>
            </a:r>
            <a:r>
              <a:rPr sz="1700" b="1" i="1" spc="-85" dirty="0">
                <a:solidFill>
                  <a:srgbClr val="282828"/>
                </a:solidFill>
                <a:latin typeface="Arial"/>
                <a:cs typeface="Arial"/>
              </a:rPr>
              <a:t>as</a:t>
            </a:r>
            <a:r>
              <a:rPr sz="1700" b="1" i="1" spc="15" dirty="0">
                <a:solidFill>
                  <a:srgbClr val="282828"/>
                </a:solidFill>
                <a:latin typeface="Arial"/>
                <a:cs typeface="Arial"/>
              </a:rPr>
              <a:t>s</a:t>
            </a:r>
            <a:r>
              <a:rPr sz="1700" b="1" i="1" spc="-150" dirty="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sz="1650" dirty="0">
                <a:solidFill>
                  <a:srgbClr val="282828"/>
                </a:solidFill>
                <a:latin typeface="Arial MT"/>
                <a:cs typeface="Arial MT"/>
              </a:rPr>
              <a:t>,  missing</a:t>
            </a:r>
            <a:r>
              <a:rPr sz="1650" spc="-6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650" dirty="0">
                <a:solidFill>
                  <a:srgbClr val="282828"/>
                </a:solidFill>
                <a:latin typeface="Arial MT"/>
                <a:cs typeface="Arial MT"/>
              </a:rPr>
              <a:t>data</a:t>
            </a:r>
            <a:r>
              <a:rPr sz="1650" spc="-5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650" dirty="0">
                <a:solidFill>
                  <a:srgbClr val="282828"/>
                </a:solidFill>
                <a:latin typeface="Arial MT"/>
                <a:cs typeface="Arial MT"/>
              </a:rPr>
              <a:t>values</a:t>
            </a:r>
            <a:r>
              <a:rPr sz="1650" spc="-7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650" dirty="0">
                <a:solidFill>
                  <a:srgbClr val="282828"/>
                </a:solidFill>
                <a:latin typeface="Arial MT"/>
                <a:cs typeface="Arial MT"/>
              </a:rPr>
              <a:t>were</a:t>
            </a:r>
            <a:r>
              <a:rPr sz="1650" spc="-2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650" dirty="0">
                <a:solidFill>
                  <a:srgbClr val="282828"/>
                </a:solidFill>
                <a:latin typeface="Arial MT"/>
                <a:cs typeface="Arial MT"/>
              </a:rPr>
              <a:t>replaced</a:t>
            </a:r>
            <a:r>
              <a:rPr sz="1650" spc="-9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650" dirty="0">
                <a:solidFill>
                  <a:srgbClr val="282828"/>
                </a:solidFill>
                <a:latin typeface="Arial MT"/>
                <a:cs typeface="Arial MT"/>
              </a:rPr>
              <a:t>using</a:t>
            </a:r>
            <a:r>
              <a:rPr sz="1650" spc="-5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650" spc="5" dirty="0">
                <a:solidFill>
                  <a:srgbClr val="282828"/>
                </a:solidFill>
                <a:latin typeface="Arial MT"/>
                <a:cs typeface="Arial MT"/>
              </a:rPr>
              <a:t>mean </a:t>
            </a:r>
            <a:r>
              <a:rPr sz="1650" spc="-44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650" dirty="0">
                <a:solidFill>
                  <a:srgbClr val="282828"/>
                </a:solidFill>
                <a:latin typeface="Arial MT"/>
                <a:cs typeface="Arial MT"/>
              </a:rPr>
              <a:t>value</a:t>
            </a:r>
            <a:r>
              <a:rPr sz="1650" spc="-4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650" spc="5" dirty="0">
                <a:solidFill>
                  <a:srgbClr val="282828"/>
                </a:solidFill>
                <a:latin typeface="Arial MT"/>
                <a:cs typeface="Arial MT"/>
              </a:rPr>
              <a:t>of</a:t>
            </a:r>
            <a:r>
              <a:rPr sz="1650" spc="-4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650" dirty="0">
                <a:solidFill>
                  <a:srgbClr val="282828"/>
                </a:solidFill>
                <a:latin typeface="Arial MT"/>
                <a:cs typeface="Arial MT"/>
              </a:rPr>
              <a:t>column.</a:t>
            </a:r>
            <a:endParaRPr sz="1650">
              <a:latin typeface="Arial MT"/>
              <a:cs typeface="Arial MT"/>
            </a:endParaRPr>
          </a:p>
          <a:p>
            <a:pPr marL="201295" marR="8255" indent="-189230">
              <a:lnSpc>
                <a:spcPct val="90100"/>
              </a:lnSpc>
              <a:spcBef>
                <a:spcPts val="820"/>
              </a:spcBef>
              <a:buChar char="•"/>
              <a:tabLst>
                <a:tab pos="202565" algn="l"/>
              </a:tabLst>
            </a:pPr>
            <a:r>
              <a:rPr sz="1650" dirty="0">
                <a:solidFill>
                  <a:srgbClr val="282828"/>
                </a:solidFill>
                <a:latin typeface="Arial MT"/>
                <a:cs typeface="Arial MT"/>
              </a:rPr>
              <a:t>Also </a:t>
            </a:r>
            <a:r>
              <a:rPr sz="1650" spc="-5" dirty="0">
                <a:solidFill>
                  <a:srgbClr val="282828"/>
                </a:solidFill>
                <a:latin typeface="Arial MT"/>
                <a:cs typeface="Arial MT"/>
              </a:rPr>
              <a:t>performed </a:t>
            </a:r>
            <a:r>
              <a:rPr sz="1650" spc="5" dirty="0">
                <a:solidFill>
                  <a:srgbClr val="282828"/>
                </a:solidFill>
                <a:latin typeface="Arial MT"/>
                <a:cs typeface="Arial MT"/>
              </a:rPr>
              <a:t>some </a:t>
            </a:r>
            <a:r>
              <a:rPr sz="1650" dirty="0">
                <a:solidFill>
                  <a:srgbClr val="282828"/>
                </a:solidFill>
                <a:latin typeface="Arial MT"/>
                <a:cs typeface="Arial MT"/>
              </a:rPr>
              <a:t>Exploratory </a:t>
            </a:r>
            <a:r>
              <a:rPr sz="1650" spc="-5" dirty="0">
                <a:solidFill>
                  <a:srgbClr val="282828"/>
                </a:solidFill>
                <a:latin typeface="Arial MT"/>
                <a:cs typeface="Arial MT"/>
              </a:rPr>
              <a:t>Data </a:t>
            </a:r>
            <a:r>
              <a:rPr sz="1650" dirty="0">
                <a:solidFill>
                  <a:srgbClr val="282828"/>
                </a:solidFill>
                <a:latin typeface="Arial MT"/>
                <a:cs typeface="Arial MT"/>
              </a:rPr>
              <a:t> Analysis (EDA) </a:t>
            </a:r>
            <a:r>
              <a:rPr sz="1650" spc="-5" dirty="0">
                <a:solidFill>
                  <a:srgbClr val="282828"/>
                </a:solidFill>
                <a:latin typeface="Arial MT"/>
                <a:cs typeface="Arial MT"/>
              </a:rPr>
              <a:t>to </a:t>
            </a:r>
            <a:r>
              <a:rPr sz="1650" dirty="0">
                <a:solidFill>
                  <a:srgbClr val="282828"/>
                </a:solidFill>
                <a:latin typeface="Arial MT"/>
                <a:cs typeface="Arial MT"/>
              </a:rPr>
              <a:t>find some </a:t>
            </a:r>
            <a:r>
              <a:rPr sz="1650" spc="-5" dirty="0">
                <a:solidFill>
                  <a:srgbClr val="282828"/>
                </a:solidFill>
                <a:latin typeface="Arial MT"/>
                <a:cs typeface="Arial MT"/>
              </a:rPr>
              <a:t>patterns in the </a:t>
            </a:r>
            <a:r>
              <a:rPr sz="1650" dirty="0">
                <a:solidFill>
                  <a:srgbClr val="282828"/>
                </a:solidFill>
                <a:latin typeface="Arial MT"/>
                <a:cs typeface="Arial MT"/>
              </a:rPr>
              <a:t> data</a:t>
            </a:r>
            <a:r>
              <a:rPr sz="1650" spc="-4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650" dirty="0">
                <a:solidFill>
                  <a:srgbClr val="282828"/>
                </a:solidFill>
                <a:latin typeface="Arial MT"/>
                <a:cs typeface="Arial MT"/>
              </a:rPr>
              <a:t>and</a:t>
            </a:r>
            <a:r>
              <a:rPr sz="1650" spc="-3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650" spc="-5" dirty="0">
                <a:solidFill>
                  <a:srgbClr val="282828"/>
                </a:solidFill>
                <a:latin typeface="Arial MT"/>
                <a:cs typeface="Arial MT"/>
              </a:rPr>
              <a:t>determine</a:t>
            </a:r>
            <a:r>
              <a:rPr sz="1650" spc="-5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650" dirty="0">
                <a:solidFill>
                  <a:srgbClr val="282828"/>
                </a:solidFill>
                <a:latin typeface="Arial MT"/>
                <a:cs typeface="Arial MT"/>
              </a:rPr>
              <a:t>what</a:t>
            </a:r>
            <a:r>
              <a:rPr sz="1650" spc="-4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650" spc="-5" dirty="0">
                <a:solidFill>
                  <a:srgbClr val="282828"/>
                </a:solidFill>
                <a:latin typeface="Arial MT"/>
                <a:cs typeface="Arial MT"/>
              </a:rPr>
              <a:t>would</a:t>
            </a:r>
            <a:r>
              <a:rPr sz="1650" spc="-2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650" spc="-5" dirty="0">
                <a:solidFill>
                  <a:srgbClr val="282828"/>
                </a:solidFill>
                <a:latin typeface="Arial MT"/>
                <a:cs typeface="Arial MT"/>
              </a:rPr>
              <a:t>be</a:t>
            </a:r>
            <a:r>
              <a:rPr sz="1650" spc="-2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650" dirty="0">
                <a:solidFill>
                  <a:srgbClr val="282828"/>
                </a:solidFill>
                <a:latin typeface="Arial MT"/>
                <a:cs typeface="Arial MT"/>
              </a:rPr>
              <a:t>the</a:t>
            </a:r>
            <a:r>
              <a:rPr sz="1650" spc="-3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650" dirty="0">
                <a:solidFill>
                  <a:srgbClr val="282828"/>
                </a:solidFill>
                <a:latin typeface="Arial MT"/>
                <a:cs typeface="Arial MT"/>
              </a:rPr>
              <a:t>label</a:t>
            </a:r>
            <a:r>
              <a:rPr sz="1650" spc="-4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650" spc="-10" dirty="0">
                <a:solidFill>
                  <a:srgbClr val="282828"/>
                </a:solidFill>
                <a:latin typeface="Arial MT"/>
                <a:cs typeface="Arial MT"/>
              </a:rPr>
              <a:t>for </a:t>
            </a:r>
            <a:r>
              <a:rPr sz="1650" spc="-44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650" dirty="0">
                <a:solidFill>
                  <a:srgbClr val="282828"/>
                </a:solidFill>
                <a:latin typeface="Arial MT"/>
                <a:cs typeface="Arial MT"/>
              </a:rPr>
              <a:t>training</a:t>
            </a:r>
            <a:r>
              <a:rPr sz="1650" spc="-4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650" dirty="0">
                <a:solidFill>
                  <a:srgbClr val="282828"/>
                </a:solidFill>
                <a:latin typeface="Arial MT"/>
                <a:cs typeface="Arial MT"/>
              </a:rPr>
              <a:t>supervised</a:t>
            </a:r>
            <a:r>
              <a:rPr sz="1650" spc="-9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650" dirty="0">
                <a:solidFill>
                  <a:srgbClr val="282828"/>
                </a:solidFill>
                <a:latin typeface="Arial MT"/>
                <a:cs typeface="Arial MT"/>
              </a:rPr>
              <a:t>models</a:t>
            </a:r>
            <a:endParaRPr sz="1650">
              <a:latin typeface="Arial MT"/>
              <a:cs typeface="Arial MT"/>
            </a:endParaRPr>
          </a:p>
          <a:p>
            <a:pPr marL="201295" marR="93980" indent="-189230">
              <a:lnSpc>
                <a:spcPts val="1810"/>
              </a:lnSpc>
              <a:spcBef>
                <a:spcPts val="860"/>
              </a:spcBef>
              <a:buClr>
                <a:srgbClr val="282828"/>
              </a:buClr>
              <a:buChar char="•"/>
              <a:tabLst>
                <a:tab pos="201930" algn="l"/>
              </a:tabLst>
            </a:pPr>
            <a:r>
              <a:rPr sz="1650" u="heavy" dirty="0">
                <a:solidFill>
                  <a:srgbClr val="0000FF"/>
                </a:solidFill>
                <a:uFill>
                  <a:solidFill>
                    <a:srgbClr val="0362C1"/>
                  </a:solidFill>
                </a:uFill>
                <a:latin typeface="Arial MT"/>
                <a:cs typeface="Arial MT"/>
              </a:rPr>
              <a:t>Here</a:t>
            </a:r>
            <a:r>
              <a:rPr sz="1650" u="heavy" spc="-45" dirty="0">
                <a:solidFill>
                  <a:srgbClr val="0000FF"/>
                </a:solidFill>
                <a:uFill>
                  <a:solidFill>
                    <a:srgbClr val="0362C1"/>
                  </a:solidFill>
                </a:uFill>
                <a:latin typeface="Arial MT"/>
                <a:cs typeface="Arial MT"/>
              </a:rPr>
              <a:t> </a:t>
            </a:r>
            <a:r>
              <a:rPr sz="1650" spc="-5" dirty="0">
                <a:solidFill>
                  <a:srgbClr val="282828"/>
                </a:solidFill>
                <a:latin typeface="Arial MT"/>
                <a:cs typeface="Arial MT"/>
              </a:rPr>
              <a:t>is</a:t>
            </a:r>
            <a:r>
              <a:rPr sz="1650" spc="-2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650" dirty="0">
                <a:solidFill>
                  <a:srgbClr val="282828"/>
                </a:solidFill>
                <a:latin typeface="Arial MT"/>
                <a:cs typeface="Arial MT"/>
              </a:rPr>
              <a:t>the</a:t>
            </a:r>
            <a:r>
              <a:rPr sz="1650" spc="-4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650" dirty="0">
                <a:solidFill>
                  <a:srgbClr val="282828"/>
                </a:solidFill>
                <a:latin typeface="Arial MT"/>
                <a:cs typeface="Arial MT"/>
              </a:rPr>
              <a:t>GitHub</a:t>
            </a:r>
            <a:r>
              <a:rPr sz="1650" spc="-6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650" spc="5" dirty="0">
                <a:solidFill>
                  <a:srgbClr val="282828"/>
                </a:solidFill>
                <a:latin typeface="Arial MT"/>
                <a:cs typeface="Arial MT"/>
              </a:rPr>
              <a:t>URL</a:t>
            </a:r>
            <a:r>
              <a:rPr sz="1650" spc="-11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650" spc="5" dirty="0">
                <a:solidFill>
                  <a:srgbClr val="282828"/>
                </a:solidFill>
                <a:latin typeface="Arial MT"/>
                <a:cs typeface="Arial MT"/>
              </a:rPr>
              <a:t>of</a:t>
            </a:r>
            <a:r>
              <a:rPr sz="1650" spc="-4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650" dirty="0">
                <a:solidFill>
                  <a:srgbClr val="282828"/>
                </a:solidFill>
                <a:latin typeface="Arial MT"/>
                <a:cs typeface="Arial MT"/>
              </a:rPr>
              <a:t>the</a:t>
            </a:r>
            <a:r>
              <a:rPr sz="1650" spc="-4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650" dirty="0">
                <a:solidFill>
                  <a:srgbClr val="282828"/>
                </a:solidFill>
                <a:latin typeface="Arial MT"/>
                <a:cs typeface="Arial MT"/>
              </a:rPr>
              <a:t>completed</a:t>
            </a:r>
            <a:r>
              <a:rPr sz="1650" spc="-7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650" dirty="0">
                <a:solidFill>
                  <a:srgbClr val="282828"/>
                </a:solidFill>
                <a:latin typeface="Arial MT"/>
                <a:cs typeface="Arial MT"/>
              </a:rPr>
              <a:t>data </a:t>
            </a:r>
            <a:r>
              <a:rPr sz="1650" spc="-44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650" dirty="0">
                <a:solidFill>
                  <a:srgbClr val="282828"/>
                </a:solidFill>
                <a:latin typeface="Arial MT"/>
                <a:cs typeface="Arial MT"/>
              </a:rPr>
              <a:t>wrangling</a:t>
            </a:r>
            <a:r>
              <a:rPr sz="1650" spc="-4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650" spc="-5" dirty="0">
                <a:solidFill>
                  <a:srgbClr val="282828"/>
                </a:solidFill>
                <a:latin typeface="Arial MT"/>
                <a:cs typeface="Arial MT"/>
              </a:rPr>
              <a:t>related</a:t>
            </a:r>
            <a:r>
              <a:rPr sz="1650" spc="-7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650" spc="-5" dirty="0">
                <a:solidFill>
                  <a:srgbClr val="282828"/>
                </a:solidFill>
                <a:latin typeface="Arial MT"/>
                <a:cs typeface="Arial MT"/>
              </a:rPr>
              <a:t>notebooks.</a:t>
            </a:r>
            <a:endParaRPr sz="165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00438" y="1412254"/>
            <a:ext cx="2683510" cy="4902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050" spc="-15" dirty="0"/>
              <a:t>Data</a:t>
            </a:r>
            <a:r>
              <a:rPr sz="3050" spc="-105" dirty="0"/>
              <a:t> </a:t>
            </a:r>
            <a:r>
              <a:rPr sz="3050" spc="-5" dirty="0"/>
              <a:t>Wrangling</a:t>
            </a:r>
            <a:endParaRPr sz="305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70220" y="2188464"/>
            <a:ext cx="3604259" cy="3842003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555"/>
              </a:lnSpc>
            </a:pPr>
            <a:fld id="{81D60167-4931-47E6-BA6A-407CBD079E47}" type="slidenum">
              <a:rPr spc="10" dirty="0"/>
              <a:t>10</a:t>
            </a:fld>
            <a:endParaRPr spc="1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00493" y="2209342"/>
            <a:ext cx="7854950" cy="382270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01930" indent="-189865">
              <a:lnSpc>
                <a:spcPct val="100000"/>
              </a:lnSpc>
              <a:spcBef>
                <a:spcPts val="105"/>
              </a:spcBef>
              <a:buChar char="•"/>
              <a:tabLst>
                <a:tab pos="202565" algn="l"/>
              </a:tabLst>
            </a:pPr>
            <a:r>
              <a:rPr sz="1650" dirty="0">
                <a:solidFill>
                  <a:srgbClr val="282828"/>
                </a:solidFill>
                <a:latin typeface="Arial MT"/>
                <a:cs typeface="Arial MT"/>
              </a:rPr>
              <a:t>Performed</a:t>
            </a:r>
            <a:r>
              <a:rPr sz="1650" spc="-7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650" spc="5" dirty="0">
                <a:solidFill>
                  <a:srgbClr val="282828"/>
                </a:solidFill>
                <a:latin typeface="Arial MT"/>
                <a:cs typeface="Arial MT"/>
              </a:rPr>
              <a:t>data</a:t>
            </a:r>
            <a:r>
              <a:rPr sz="1650" spc="-15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650" dirty="0">
                <a:solidFill>
                  <a:srgbClr val="282828"/>
                </a:solidFill>
                <a:latin typeface="Arial MT"/>
                <a:cs typeface="Arial MT"/>
              </a:rPr>
              <a:t>Analysis</a:t>
            </a:r>
            <a:r>
              <a:rPr sz="1650" spc="-1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650" dirty="0">
                <a:solidFill>
                  <a:srgbClr val="282828"/>
                </a:solidFill>
                <a:latin typeface="Arial MT"/>
                <a:cs typeface="Arial MT"/>
              </a:rPr>
              <a:t>and</a:t>
            </a:r>
            <a:r>
              <a:rPr sz="1650" spc="-2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650" dirty="0">
                <a:solidFill>
                  <a:srgbClr val="282828"/>
                </a:solidFill>
                <a:latin typeface="Arial MT"/>
                <a:cs typeface="Arial MT"/>
              </a:rPr>
              <a:t>Feature</a:t>
            </a:r>
            <a:r>
              <a:rPr sz="1650" spc="-5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650" dirty="0">
                <a:solidFill>
                  <a:srgbClr val="282828"/>
                </a:solidFill>
                <a:latin typeface="Arial MT"/>
                <a:cs typeface="Arial MT"/>
              </a:rPr>
              <a:t>Engineering</a:t>
            </a:r>
            <a:r>
              <a:rPr sz="1650" spc="-4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650" dirty="0">
                <a:solidFill>
                  <a:srgbClr val="282828"/>
                </a:solidFill>
                <a:latin typeface="Arial MT"/>
                <a:cs typeface="Arial MT"/>
              </a:rPr>
              <a:t>using</a:t>
            </a:r>
            <a:r>
              <a:rPr sz="1650" spc="-7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650" dirty="0">
                <a:solidFill>
                  <a:srgbClr val="282828"/>
                </a:solidFill>
                <a:latin typeface="Arial MT"/>
                <a:cs typeface="Arial MT"/>
              </a:rPr>
              <a:t>Pandas</a:t>
            </a:r>
            <a:r>
              <a:rPr sz="1650" spc="-3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650" dirty="0">
                <a:solidFill>
                  <a:srgbClr val="282828"/>
                </a:solidFill>
                <a:latin typeface="Arial MT"/>
                <a:cs typeface="Arial MT"/>
              </a:rPr>
              <a:t>and</a:t>
            </a:r>
            <a:r>
              <a:rPr sz="1650" spc="-2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650" spc="-5" dirty="0">
                <a:solidFill>
                  <a:srgbClr val="282828"/>
                </a:solidFill>
                <a:latin typeface="Arial MT"/>
                <a:cs typeface="Arial MT"/>
              </a:rPr>
              <a:t>Matplotlib.i.e.</a:t>
            </a:r>
            <a:endParaRPr sz="1650">
              <a:latin typeface="Arial MT"/>
              <a:cs typeface="Arial MT"/>
            </a:endParaRPr>
          </a:p>
          <a:p>
            <a:pPr marL="578485" lvl="1" indent="-190500">
              <a:lnSpc>
                <a:spcPct val="100000"/>
              </a:lnSpc>
              <a:spcBef>
                <a:spcPts val="1175"/>
              </a:spcBef>
              <a:buChar char="•"/>
              <a:tabLst>
                <a:tab pos="578485" algn="l"/>
                <a:tab pos="579120" algn="l"/>
              </a:tabLst>
            </a:pPr>
            <a:r>
              <a:rPr sz="1300" dirty="0">
                <a:solidFill>
                  <a:srgbClr val="282828"/>
                </a:solidFill>
                <a:latin typeface="Arial MT"/>
                <a:cs typeface="Arial MT"/>
              </a:rPr>
              <a:t>E</a:t>
            </a:r>
            <a:r>
              <a:rPr sz="1300" spc="-5" dirty="0">
                <a:solidFill>
                  <a:srgbClr val="282828"/>
                </a:solidFill>
                <a:latin typeface="Arial MT"/>
                <a:cs typeface="Arial MT"/>
              </a:rPr>
              <a:t>x</a:t>
            </a:r>
            <a:r>
              <a:rPr sz="1300" spc="15" dirty="0">
                <a:solidFill>
                  <a:srgbClr val="282828"/>
                </a:solidFill>
                <a:latin typeface="Arial MT"/>
                <a:cs typeface="Arial MT"/>
              </a:rPr>
              <a:t>p</a:t>
            </a:r>
            <a:r>
              <a:rPr sz="1300" spc="-20" dirty="0">
                <a:solidFill>
                  <a:srgbClr val="282828"/>
                </a:solidFill>
                <a:latin typeface="Arial MT"/>
                <a:cs typeface="Arial MT"/>
              </a:rPr>
              <a:t>l</a:t>
            </a:r>
            <a:r>
              <a:rPr sz="1300" spc="10" dirty="0">
                <a:solidFill>
                  <a:srgbClr val="282828"/>
                </a:solidFill>
                <a:latin typeface="Arial MT"/>
                <a:cs typeface="Arial MT"/>
              </a:rPr>
              <a:t>or</a:t>
            </a:r>
            <a:r>
              <a:rPr sz="1300" dirty="0">
                <a:solidFill>
                  <a:srgbClr val="282828"/>
                </a:solidFill>
                <a:latin typeface="Arial MT"/>
                <a:cs typeface="Arial MT"/>
              </a:rPr>
              <a:t>a</a:t>
            </a:r>
            <a:r>
              <a:rPr sz="1300" spc="5" dirty="0">
                <a:solidFill>
                  <a:srgbClr val="282828"/>
                </a:solidFill>
                <a:latin typeface="Arial MT"/>
                <a:cs typeface="Arial MT"/>
              </a:rPr>
              <a:t>t</a:t>
            </a:r>
            <a:r>
              <a:rPr sz="1300" spc="15" dirty="0">
                <a:solidFill>
                  <a:srgbClr val="282828"/>
                </a:solidFill>
                <a:latin typeface="Arial MT"/>
                <a:cs typeface="Arial MT"/>
              </a:rPr>
              <a:t>o</a:t>
            </a:r>
            <a:r>
              <a:rPr sz="1300" dirty="0">
                <a:solidFill>
                  <a:srgbClr val="282828"/>
                </a:solidFill>
                <a:latin typeface="Arial MT"/>
                <a:cs typeface="Arial MT"/>
              </a:rPr>
              <a:t>r</a:t>
            </a:r>
            <a:r>
              <a:rPr sz="1300" spc="10" dirty="0">
                <a:solidFill>
                  <a:srgbClr val="282828"/>
                </a:solidFill>
                <a:latin typeface="Arial MT"/>
                <a:cs typeface="Arial MT"/>
              </a:rPr>
              <a:t>y</a:t>
            </a:r>
            <a:r>
              <a:rPr sz="1300" spc="-3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300" spc="-10" dirty="0">
                <a:solidFill>
                  <a:srgbClr val="282828"/>
                </a:solidFill>
                <a:latin typeface="Arial MT"/>
                <a:cs typeface="Arial MT"/>
              </a:rPr>
              <a:t>D</a:t>
            </a:r>
            <a:r>
              <a:rPr sz="1300" spc="-15" dirty="0">
                <a:solidFill>
                  <a:srgbClr val="282828"/>
                </a:solidFill>
                <a:latin typeface="Arial MT"/>
                <a:cs typeface="Arial MT"/>
              </a:rPr>
              <a:t>a</a:t>
            </a:r>
            <a:r>
              <a:rPr sz="1300" spc="5" dirty="0">
                <a:solidFill>
                  <a:srgbClr val="282828"/>
                </a:solidFill>
                <a:latin typeface="Arial MT"/>
                <a:cs typeface="Arial MT"/>
              </a:rPr>
              <a:t>ta</a:t>
            </a:r>
            <a:r>
              <a:rPr sz="1300" spc="-7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300" dirty="0">
                <a:solidFill>
                  <a:srgbClr val="282828"/>
                </a:solidFill>
                <a:latin typeface="Arial MT"/>
                <a:cs typeface="Arial MT"/>
              </a:rPr>
              <a:t>A</a:t>
            </a:r>
            <a:r>
              <a:rPr sz="1300" spc="15" dirty="0">
                <a:solidFill>
                  <a:srgbClr val="282828"/>
                </a:solidFill>
                <a:latin typeface="Arial MT"/>
                <a:cs typeface="Arial MT"/>
              </a:rPr>
              <a:t>n</a:t>
            </a:r>
            <a:r>
              <a:rPr sz="1300" dirty="0">
                <a:solidFill>
                  <a:srgbClr val="282828"/>
                </a:solidFill>
                <a:latin typeface="Arial MT"/>
                <a:cs typeface="Arial MT"/>
              </a:rPr>
              <a:t>a</a:t>
            </a:r>
            <a:r>
              <a:rPr sz="1300" spc="-5" dirty="0">
                <a:solidFill>
                  <a:srgbClr val="282828"/>
                </a:solidFill>
                <a:latin typeface="Arial MT"/>
                <a:cs typeface="Arial MT"/>
              </a:rPr>
              <a:t>l</a:t>
            </a:r>
            <a:r>
              <a:rPr sz="1300" spc="-20" dirty="0">
                <a:solidFill>
                  <a:srgbClr val="282828"/>
                </a:solidFill>
                <a:latin typeface="Arial MT"/>
                <a:cs typeface="Arial MT"/>
              </a:rPr>
              <a:t>y</a:t>
            </a:r>
            <a:r>
              <a:rPr sz="1300" spc="10" dirty="0">
                <a:solidFill>
                  <a:srgbClr val="282828"/>
                </a:solidFill>
                <a:latin typeface="Arial MT"/>
                <a:cs typeface="Arial MT"/>
              </a:rPr>
              <a:t>s</a:t>
            </a:r>
            <a:r>
              <a:rPr sz="1300" spc="-5" dirty="0">
                <a:solidFill>
                  <a:srgbClr val="282828"/>
                </a:solidFill>
                <a:latin typeface="Arial MT"/>
                <a:cs typeface="Arial MT"/>
              </a:rPr>
              <a:t>i</a:t>
            </a:r>
            <a:r>
              <a:rPr sz="1300" spc="10" dirty="0">
                <a:solidFill>
                  <a:srgbClr val="282828"/>
                </a:solidFill>
                <a:latin typeface="Arial MT"/>
                <a:cs typeface="Arial MT"/>
              </a:rPr>
              <a:t>s</a:t>
            </a:r>
            <a:endParaRPr sz="1300">
              <a:latin typeface="Arial MT"/>
              <a:cs typeface="Arial MT"/>
            </a:endParaRPr>
          </a:p>
          <a:p>
            <a:pPr marL="578485" lvl="1" indent="-190500">
              <a:lnSpc>
                <a:spcPct val="100000"/>
              </a:lnSpc>
              <a:spcBef>
                <a:spcPts val="1180"/>
              </a:spcBef>
              <a:buChar char="•"/>
              <a:tabLst>
                <a:tab pos="578485" algn="l"/>
                <a:tab pos="579120" algn="l"/>
              </a:tabLst>
            </a:pPr>
            <a:r>
              <a:rPr sz="1300" spc="5" dirty="0">
                <a:solidFill>
                  <a:srgbClr val="282828"/>
                </a:solidFill>
                <a:latin typeface="Arial MT"/>
                <a:cs typeface="Arial MT"/>
              </a:rPr>
              <a:t>Preparing</a:t>
            </a:r>
            <a:r>
              <a:rPr sz="1300" spc="-4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300" spc="5" dirty="0">
                <a:solidFill>
                  <a:srgbClr val="282828"/>
                </a:solidFill>
                <a:latin typeface="Arial MT"/>
                <a:cs typeface="Arial MT"/>
              </a:rPr>
              <a:t>Data</a:t>
            </a:r>
            <a:r>
              <a:rPr sz="1300" spc="-4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300" spc="-5" dirty="0">
                <a:solidFill>
                  <a:srgbClr val="282828"/>
                </a:solidFill>
                <a:latin typeface="Arial MT"/>
                <a:cs typeface="Arial MT"/>
              </a:rPr>
              <a:t>Feature</a:t>
            </a:r>
            <a:r>
              <a:rPr sz="1300" spc="2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300" spc="5" dirty="0">
                <a:solidFill>
                  <a:srgbClr val="282828"/>
                </a:solidFill>
                <a:latin typeface="Arial MT"/>
                <a:cs typeface="Arial MT"/>
              </a:rPr>
              <a:t>Engineering</a:t>
            </a:r>
            <a:endParaRPr sz="1300">
              <a:latin typeface="Arial MT"/>
              <a:cs typeface="Arial MT"/>
            </a:endParaRPr>
          </a:p>
          <a:p>
            <a:pPr marL="201295" marR="5080" indent="-189230">
              <a:lnSpc>
                <a:spcPct val="100000"/>
              </a:lnSpc>
              <a:spcBef>
                <a:spcPts val="1150"/>
              </a:spcBef>
              <a:buChar char="•"/>
              <a:tabLst>
                <a:tab pos="202565" algn="l"/>
              </a:tabLst>
            </a:pPr>
            <a:r>
              <a:rPr sz="1650" dirty="0">
                <a:solidFill>
                  <a:srgbClr val="282828"/>
                </a:solidFill>
                <a:latin typeface="Arial MT"/>
                <a:cs typeface="Arial MT"/>
              </a:rPr>
              <a:t>Used</a:t>
            </a:r>
            <a:r>
              <a:rPr sz="1650" spc="-2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650" spc="-5" dirty="0">
                <a:solidFill>
                  <a:srgbClr val="282828"/>
                </a:solidFill>
                <a:latin typeface="Arial MT"/>
                <a:cs typeface="Arial MT"/>
              </a:rPr>
              <a:t>scatter</a:t>
            </a:r>
            <a:r>
              <a:rPr sz="1650" spc="-4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650" dirty="0">
                <a:solidFill>
                  <a:srgbClr val="282828"/>
                </a:solidFill>
                <a:latin typeface="Arial MT"/>
                <a:cs typeface="Arial MT"/>
              </a:rPr>
              <a:t>plots</a:t>
            </a:r>
            <a:r>
              <a:rPr sz="1650" spc="-6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650" dirty="0">
                <a:solidFill>
                  <a:srgbClr val="282828"/>
                </a:solidFill>
                <a:latin typeface="Arial MT"/>
                <a:cs typeface="Arial MT"/>
              </a:rPr>
              <a:t>to</a:t>
            </a:r>
            <a:r>
              <a:rPr sz="1650" spc="-1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650" dirty="0">
                <a:solidFill>
                  <a:srgbClr val="282828"/>
                </a:solidFill>
                <a:latin typeface="Arial MT"/>
                <a:cs typeface="Arial MT"/>
              </a:rPr>
              <a:t>Visualize</a:t>
            </a:r>
            <a:r>
              <a:rPr sz="1650" spc="-3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650" spc="-5" dirty="0">
                <a:solidFill>
                  <a:srgbClr val="282828"/>
                </a:solidFill>
                <a:latin typeface="Arial MT"/>
                <a:cs typeface="Arial MT"/>
              </a:rPr>
              <a:t>the</a:t>
            </a:r>
            <a:r>
              <a:rPr sz="1650" spc="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650" spc="-5" dirty="0">
                <a:solidFill>
                  <a:srgbClr val="282828"/>
                </a:solidFill>
                <a:latin typeface="Arial MT"/>
                <a:cs typeface="Arial MT"/>
              </a:rPr>
              <a:t>relationship</a:t>
            </a:r>
            <a:r>
              <a:rPr sz="1650" spc="-3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650" spc="-5" dirty="0">
                <a:solidFill>
                  <a:srgbClr val="282828"/>
                </a:solidFill>
                <a:latin typeface="Arial MT"/>
                <a:cs typeface="Arial MT"/>
              </a:rPr>
              <a:t>between</a:t>
            </a:r>
            <a:r>
              <a:rPr sz="1650" spc="-3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650" dirty="0">
                <a:solidFill>
                  <a:srgbClr val="282828"/>
                </a:solidFill>
                <a:latin typeface="Arial MT"/>
                <a:cs typeface="Arial MT"/>
              </a:rPr>
              <a:t>Flight</a:t>
            </a:r>
            <a:r>
              <a:rPr sz="1650" spc="-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650" dirty="0">
                <a:solidFill>
                  <a:srgbClr val="282828"/>
                </a:solidFill>
                <a:latin typeface="Arial MT"/>
                <a:cs typeface="Arial MT"/>
              </a:rPr>
              <a:t>Number</a:t>
            </a:r>
            <a:r>
              <a:rPr sz="1650" spc="-4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650" spc="5" dirty="0">
                <a:solidFill>
                  <a:srgbClr val="282828"/>
                </a:solidFill>
                <a:latin typeface="Arial MT"/>
                <a:cs typeface="Arial MT"/>
              </a:rPr>
              <a:t>and</a:t>
            </a:r>
            <a:r>
              <a:rPr sz="1650" spc="-3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650" dirty="0">
                <a:solidFill>
                  <a:srgbClr val="282828"/>
                </a:solidFill>
                <a:latin typeface="Arial MT"/>
                <a:cs typeface="Arial MT"/>
              </a:rPr>
              <a:t>Launch </a:t>
            </a:r>
            <a:r>
              <a:rPr sz="1650" spc="-44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650" spc="-5" dirty="0">
                <a:solidFill>
                  <a:srgbClr val="282828"/>
                </a:solidFill>
                <a:latin typeface="Arial MT"/>
                <a:cs typeface="Arial MT"/>
              </a:rPr>
              <a:t>Site, Payload </a:t>
            </a:r>
            <a:r>
              <a:rPr sz="1650" spc="5" dirty="0">
                <a:solidFill>
                  <a:srgbClr val="282828"/>
                </a:solidFill>
                <a:latin typeface="Arial MT"/>
                <a:cs typeface="Arial MT"/>
              </a:rPr>
              <a:t>and </a:t>
            </a:r>
            <a:r>
              <a:rPr sz="1650" dirty="0">
                <a:solidFill>
                  <a:srgbClr val="282828"/>
                </a:solidFill>
                <a:latin typeface="Arial MT"/>
                <a:cs typeface="Arial MT"/>
              </a:rPr>
              <a:t>Launch Site, FlightNumber and Orbit </a:t>
            </a:r>
            <a:r>
              <a:rPr sz="1650" spc="-5" dirty="0">
                <a:solidFill>
                  <a:srgbClr val="282828"/>
                </a:solidFill>
                <a:latin typeface="Arial MT"/>
                <a:cs typeface="Arial MT"/>
              </a:rPr>
              <a:t>type, Payload </a:t>
            </a:r>
            <a:r>
              <a:rPr sz="1650" dirty="0">
                <a:solidFill>
                  <a:srgbClr val="282828"/>
                </a:solidFill>
                <a:latin typeface="Arial MT"/>
                <a:cs typeface="Arial MT"/>
              </a:rPr>
              <a:t>and Orbit </a:t>
            </a:r>
            <a:r>
              <a:rPr sz="1650" spc="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650" spc="-5" dirty="0">
                <a:solidFill>
                  <a:srgbClr val="282828"/>
                </a:solidFill>
                <a:latin typeface="Arial MT"/>
                <a:cs typeface="Arial MT"/>
              </a:rPr>
              <a:t>type.</a:t>
            </a:r>
            <a:endParaRPr sz="1650">
              <a:latin typeface="Arial MT"/>
              <a:cs typeface="Arial MT"/>
            </a:endParaRPr>
          </a:p>
          <a:p>
            <a:pPr marL="201295" marR="381000" indent="-189230">
              <a:lnSpc>
                <a:spcPct val="100000"/>
              </a:lnSpc>
              <a:spcBef>
                <a:spcPts val="1160"/>
              </a:spcBef>
              <a:buChar char="•"/>
              <a:tabLst>
                <a:tab pos="202565" algn="l"/>
              </a:tabLst>
            </a:pPr>
            <a:r>
              <a:rPr sz="1650" dirty="0">
                <a:solidFill>
                  <a:srgbClr val="282828"/>
                </a:solidFill>
                <a:latin typeface="Arial MT"/>
                <a:cs typeface="Arial MT"/>
              </a:rPr>
              <a:t>Used</a:t>
            </a:r>
            <a:r>
              <a:rPr sz="1650" spc="-4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650" spc="5" dirty="0">
                <a:solidFill>
                  <a:srgbClr val="282828"/>
                </a:solidFill>
                <a:latin typeface="Arial MT"/>
                <a:cs typeface="Arial MT"/>
              </a:rPr>
              <a:t>Bar</a:t>
            </a:r>
            <a:r>
              <a:rPr sz="1650" spc="-3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650" dirty="0">
                <a:solidFill>
                  <a:srgbClr val="282828"/>
                </a:solidFill>
                <a:latin typeface="Arial MT"/>
                <a:cs typeface="Arial MT"/>
              </a:rPr>
              <a:t>chart</a:t>
            </a:r>
            <a:r>
              <a:rPr sz="1650" spc="-6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650" dirty="0">
                <a:solidFill>
                  <a:srgbClr val="282828"/>
                </a:solidFill>
                <a:latin typeface="Arial MT"/>
                <a:cs typeface="Arial MT"/>
              </a:rPr>
              <a:t>to</a:t>
            </a:r>
            <a:r>
              <a:rPr sz="1650" spc="-2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650" spc="-5" dirty="0">
                <a:solidFill>
                  <a:srgbClr val="282828"/>
                </a:solidFill>
                <a:latin typeface="Arial MT"/>
                <a:cs typeface="Arial MT"/>
              </a:rPr>
              <a:t>Visualize</a:t>
            </a:r>
            <a:r>
              <a:rPr sz="1650" spc="-5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650" spc="-5" dirty="0">
                <a:solidFill>
                  <a:srgbClr val="282828"/>
                </a:solidFill>
                <a:latin typeface="Arial MT"/>
                <a:cs typeface="Arial MT"/>
              </a:rPr>
              <a:t>the</a:t>
            </a:r>
            <a:r>
              <a:rPr sz="1650" spc="-2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650" dirty="0">
                <a:solidFill>
                  <a:srgbClr val="282828"/>
                </a:solidFill>
                <a:latin typeface="Arial MT"/>
                <a:cs typeface="Arial MT"/>
              </a:rPr>
              <a:t>relationship</a:t>
            </a:r>
            <a:r>
              <a:rPr sz="1650" spc="-7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650" dirty="0">
                <a:solidFill>
                  <a:srgbClr val="282828"/>
                </a:solidFill>
                <a:latin typeface="Arial MT"/>
                <a:cs typeface="Arial MT"/>
              </a:rPr>
              <a:t>between</a:t>
            </a:r>
            <a:r>
              <a:rPr sz="1650" spc="-5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650" dirty="0">
                <a:solidFill>
                  <a:srgbClr val="282828"/>
                </a:solidFill>
                <a:latin typeface="Arial MT"/>
                <a:cs typeface="Arial MT"/>
              </a:rPr>
              <a:t>success</a:t>
            </a:r>
            <a:r>
              <a:rPr sz="1650" spc="-6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650" dirty="0">
                <a:solidFill>
                  <a:srgbClr val="282828"/>
                </a:solidFill>
                <a:latin typeface="Arial MT"/>
                <a:cs typeface="Arial MT"/>
              </a:rPr>
              <a:t>rate</a:t>
            </a:r>
            <a:r>
              <a:rPr sz="1650" spc="-3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650" spc="5" dirty="0">
                <a:solidFill>
                  <a:srgbClr val="282828"/>
                </a:solidFill>
                <a:latin typeface="Arial MT"/>
                <a:cs typeface="Arial MT"/>
              </a:rPr>
              <a:t>of</a:t>
            </a:r>
            <a:r>
              <a:rPr sz="1650" spc="-2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650" dirty="0">
                <a:solidFill>
                  <a:srgbClr val="282828"/>
                </a:solidFill>
                <a:latin typeface="Arial MT"/>
                <a:cs typeface="Arial MT"/>
              </a:rPr>
              <a:t>each</a:t>
            </a:r>
            <a:r>
              <a:rPr sz="1650" spc="-4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650" dirty="0">
                <a:solidFill>
                  <a:srgbClr val="282828"/>
                </a:solidFill>
                <a:latin typeface="Arial MT"/>
                <a:cs typeface="Arial MT"/>
              </a:rPr>
              <a:t>orbit </a:t>
            </a:r>
            <a:r>
              <a:rPr sz="1650" spc="-44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650" spc="-5" dirty="0">
                <a:solidFill>
                  <a:srgbClr val="282828"/>
                </a:solidFill>
                <a:latin typeface="Arial MT"/>
                <a:cs typeface="Arial MT"/>
              </a:rPr>
              <a:t>type</a:t>
            </a:r>
            <a:endParaRPr sz="1650">
              <a:latin typeface="Arial MT"/>
              <a:cs typeface="Arial MT"/>
            </a:endParaRPr>
          </a:p>
          <a:p>
            <a:pPr marL="201930" indent="-189865">
              <a:lnSpc>
                <a:spcPct val="100000"/>
              </a:lnSpc>
              <a:spcBef>
                <a:spcPts val="1155"/>
              </a:spcBef>
              <a:buChar char="•"/>
              <a:tabLst>
                <a:tab pos="202565" algn="l"/>
              </a:tabLst>
            </a:pPr>
            <a:r>
              <a:rPr sz="1650" dirty="0">
                <a:solidFill>
                  <a:srgbClr val="282828"/>
                </a:solidFill>
                <a:latin typeface="Arial MT"/>
                <a:cs typeface="Arial MT"/>
              </a:rPr>
              <a:t>Line</a:t>
            </a:r>
            <a:r>
              <a:rPr sz="1650" spc="-5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650" dirty="0">
                <a:solidFill>
                  <a:srgbClr val="282828"/>
                </a:solidFill>
                <a:latin typeface="Arial MT"/>
                <a:cs typeface="Arial MT"/>
              </a:rPr>
              <a:t>plot</a:t>
            </a:r>
            <a:r>
              <a:rPr sz="1650" spc="-4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650" spc="-5" dirty="0">
                <a:solidFill>
                  <a:srgbClr val="282828"/>
                </a:solidFill>
                <a:latin typeface="Arial MT"/>
                <a:cs typeface="Arial MT"/>
              </a:rPr>
              <a:t>to</a:t>
            </a:r>
            <a:r>
              <a:rPr sz="1650" spc="-2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650" spc="-5" dirty="0">
                <a:solidFill>
                  <a:srgbClr val="282828"/>
                </a:solidFill>
                <a:latin typeface="Arial MT"/>
                <a:cs typeface="Arial MT"/>
              </a:rPr>
              <a:t>Visualize</a:t>
            </a:r>
            <a:r>
              <a:rPr sz="1650" spc="-3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650" dirty="0">
                <a:solidFill>
                  <a:srgbClr val="282828"/>
                </a:solidFill>
                <a:latin typeface="Arial MT"/>
                <a:cs typeface="Arial MT"/>
              </a:rPr>
              <a:t>the</a:t>
            </a:r>
            <a:r>
              <a:rPr sz="1650" spc="-2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650" dirty="0">
                <a:solidFill>
                  <a:srgbClr val="282828"/>
                </a:solidFill>
                <a:latin typeface="Arial MT"/>
                <a:cs typeface="Arial MT"/>
              </a:rPr>
              <a:t>launch</a:t>
            </a:r>
            <a:r>
              <a:rPr sz="1650" spc="-7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650" dirty="0">
                <a:solidFill>
                  <a:srgbClr val="282828"/>
                </a:solidFill>
                <a:latin typeface="Arial MT"/>
                <a:cs typeface="Arial MT"/>
              </a:rPr>
              <a:t>success</a:t>
            </a:r>
            <a:r>
              <a:rPr sz="1650" spc="-6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650" spc="-5" dirty="0">
                <a:solidFill>
                  <a:srgbClr val="282828"/>
                </a:solidFill>
                <a:latin typeface="Arial MT"/>
                <a:cs typeface="Arial MT"/>
              </a:rPr>
              <a:t>yearly</a:t>
            </a:r>
            <a:r>
              <a:rPr sz="1650" spc="-2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650" dirty="0">
                <a:solidFill>
                  <a:srgbClr val="282828"/>
                </a:solidFill>
                <a:latin typeface="Arial MT"/>
                <a:cs typeface="Arial MT"/>
              </a:rPr>
              <a:t>trend.</a:t>
            </a:r>
            <a:endParaRPr sz="1650">
              <a:latin typeface="Arial MT"/>
              <a:cs typeface="Arial MT"/>
            </a:endParaRPr>
          </a:p>
          <a:p>
            <a:pPr marL="201295" marR="205104" indent="-189230">
              <a:lnSpc>
                <a:spcPct val="100000"/>
              </a:lnSpc>
              <a:spcBef>
                <a:spcPts val="1150"/>
              </a:spcBef>
              <a:buClr>
                <a:srgbClr val="282828"/>
              </a:buClr>
              <a:buChar char="•"/>
              <a:tabLst>
                <a:tab pos="201930" algn="l"/>
              </a:tabLst>
            </a:pPr>
            <a:r>
              <a:rPr sz="1650" u="heavy" dirty="0">
                <a:solidFill>
                  <a:srgbClr val="0000FF"/>
                </a:solidFill>
                <a:uFill>
                  <a:solidFill>
                    <a:srgbClr val="0362C1"/>
                  </a:solidFill>
                </a:uFill>
                <a:latin typeface="Arial MT"/>
                <a:cs typeface="Arial MT"/>
              </a:rPr>
              <a:t>Here</a:t>
            </a:r>
            <a:r>
              <a:rPr sz="1650" u="heavy" spc="-25" dirty="0">
                <a:solidFill>
                  <a:srgbClr val="0000FF"/>
                </a:solidFill>
                <a:uFill>
                  <a:solidFill>
                    <a:srgbClr val="0362C1"/>
                  </a:solidFill>
                </a:uFill>
                <a:latin typeface="Arial MT"/>
                <a:cs typeface="Arial MT"/>
              </a:rPr>
              <a:t> </a:t>
            </a:r>
            <a:r>
              <a:rPr sz="1650" spc="-5" dirty="0">
                <a:solidFill>
                  <a:srgbClr val="282828"/>
                </a:solidFill>
                <a:latin typeface="Arial MT"/>
                <a:cs typeface="Arial MT"/>
              </a:rPr>
              <a:t>is</a:t>
            </a:r>
            <a:r>
              <a:rPr sz="1650" spc="-1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650" dirty="0">
                <a:solidFill>
                  <a:srgbClr val="282828"/>
                </a:solidFill>
                <a:latin typeface="Arial MT"/>
                <a:cs typeface="Arial MT"/>
              </a:rPr>
              <a:t>the</a:t>
            </a:r>
            <a:r>
              <a:rPr sz="1650" spc="-2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650" spc="-5" dirty="0">
                <a:solidFill>
                  <a:srgbClr val="282828"/>
                </a:solidFill>
                <a:latin typeface="Arial MT"/>
                <a:cs typeface="Arial MT"/>
              </a:rPr>
              <a:t>GitHub</a:t>
            </a:r>
            <a:r>
              <a:rPr sz="1650" spc="-3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650" spc="5" dirty="0">
                <a:solidFill>
                  <a:srgbClr val="282828"/>
                </a:solidFill>
                <a:latin typeface="Arial MT"/>
                <a:cs typeface="Arial MT"/>
              </a:rPr>
              <a:t>URL</a:t>
            </a:r>
            <a:r>
              <a:rPr sz="1650" spc="-7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650" spc="-5" dirty="0">
                <a:solidFill>
                  <a:srgbClr val="282828"/>
                </a:solidFill>
                <a:latin typeface="Arial MT"/>
                <a:cs typeface="Arial MT"/>
              </a:rPr>
              <a:t>of</a:t>
            </a:r>
            <a:r>
              <a:rPr sz="1650" spc="-1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650" spc="-5" dirty="0">
                <a:solidFill>
                  <a:srgbClr val="282828"/>
                </a:solidFill>
                <a:latin typeface="Arial MT"/>
                <a:cs typeface="Arial MT"/>
              </a:rPr>
              <a:t>your</a:t>
            </a:r>
            <a:r>
              <a:rPr sz="1650" spc="-1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650" dirty="0">
                <a:solidFill>
                  <a:srgbClr val="282828"/>
                </a:solidFill>
                <a:latin typeface="Arial MT"/>
                <a:cs typeface="Arial MT"/>
              </a:rPr>
              <a:t>completed</a:t>
            </a:r>
            <a:r>
              <a:rPr sz="1650" spc="-7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650" dirty="0">
                <a:solidFill>
                  <a:srgbClr val="282828"/>
                </a:solidFill>
                <a:latin typeface="Arial MT"/>
                <a:cs typeface="Arial MT"/>
              </a:rPr>
              <a:t>EDA</a:t>
            </a:r>
            <a:r>
              <a:rPr sz="1650" spc="-10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650" dirty="0">
                <a:solidFill>
                  <a:srgbClr val="282828"/>
                </a:solidFill>
                <a:latin typeface="Arial MT"/>
                <a:cs typeface="Arial MT"/>
              </a:rPr>
              <a:t>with data</a:t>
            </a:r>
            <a:r>
              <a:rPr sz="1650" spc="-5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650" spc="-5" dirty="0">
                <a:solidFill>
                  <a:srgbClr val="282828"/>
                </a:solidFill>
                <a:latin typeface="Arial MT"/>
                <a:cs typeface="Arial MT"/>
              </a:rPr>
              <a:t>visualization</a:t>
            </a:r>
            <a:r>
              <a:rPr sz="1650" spc="-7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650" spc="-5" dirty="0">
                <a:solidFill>
                  <a:srgbClr val="282828"/>
                </a:solidFill>
                <a:latin typeface="Arial MT"/>
                <a:cs typeface="Arial MT"/>
              </a:rPr>
              <a:t>notebook, </a:t>
            </a:r>
            <a:r>
              <a:rPr sz="1650" spc="-44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650" spc="-15" dirty="0">
                <a:solidFill>
                  <a:srgbClr val="282828"/>
                </a:solidFill>
                <a:latin typeface="Arial MT"/>
                <a:cs typeface="Arial MT"/>
              </a:rPr>
              <a:t>(</a:t>
            </a:r>
            <a:r>
              <a:rPr sz="1000" i="1" spc="-15" dirty="0">
                <a:solidFill>
                  <a:srgbClr val="282828"/>
                </a:solidFill>
                <a:latin typeface="Arial"/>
                <a:cs typeface="Arial"/>
              </a:rPr>
              <a:t>https://github.com/cgatama/SpaceX-Falcon-9-1st-stage-Success-Landing-Prediction/blob/main/5.%20Space-</a:t>
            </a:r>
            <a:endParaRPr sz="1000">
              <a:latin typeface="Arial"/>
              <a:cs typeface="Arial"/>
            </a:endParaRPr>
          </a:p>
          <a:p>
            <a:pPr marL="200025">
              <a:lnSpc>
                <a:spcPct val="100000"/>
              </a:lnSpc>
            </a:pPr>
            <a:r>
              <a:rPr sz="1000" i="1" spc="-15" dirty="0">
                <a:solidFill>
                  <a:srgbClr val="282828"/>
                </a:solidFill>
                <a:latin typeface="Arial"/>
                <a:cs typeface="Arial"/>
              </a:rPr>
              <a:t>X%20EDA%20DataViz%20Using%20Pandas%20and%20Matplotlib%20-%20SpaceX.ipynb</a:t>
            </a:r>
            <a:r>
              <a:rPr sz="1650" spc="-15" dirty="0">
                <a:solidFill>
                  <a:srgbClr val="282828"/>
                </a:solidFill>
                <a:latin typeface="Arial MT"/>
                <a:cs typeface="Arial MT"/>
              </a:rPr>
              <a:t>)</a:t>
            </a:r>
            <a:endParaRPr sz="1650">
              <a:latin typeface="Arial MT"/>
              <a:cs typeface="Arial MT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555"/>
              </a:lnSpc>
            </a:pPr>
            <a:fld id="{81D60167-4931-47E6-BA6A-407CBD079E47}" type="slidenum">
              <a:rPr spc="10" dirty="0"/>
              <a:t>11</a:t>
            </a:fld>
            <a:endParaRPr spc="10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00438" y="1412254"/>
            <a:ext cx="4808855" cy="4902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050" spc="-5" dirty="0"/>
              <a:t>EDA</a:t>
            </a:r>
            <a:r>
              <a:rPr sz="3050" spc="-35" dirty="0"/>
              <a:t> </a:t>
            </a:r>
            <a:r>
              <a:rPr sz="3050" spc="-15" dirty="0"/>
              <a:t>with</a:t>
            </a:r>
            <a:r>
              <a:rPr sz="3050" spc="-30" dirty="0"/>
              <a:t> </a:t>
            </a:r>
            <a:r>
              <a:rPr sz="3050" spc="-15" dirty="0"/>
              <a:t>Data</a:t>
            </a:r>
            <a:r>
              <a:rPr sz="3050" spc="30" dirty="0"/>
              <a:t> </a:t>
            </a:r>
            <a:r>
              <a:rPr sz="3050" spc="-10" dirty="0"/>
              <a:t>Visualization</a:t>
            </a:r>
            <a:endParaRPr sz="305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0438" y="1412254"/>
            <a:ext cx="7459345" cy="4902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050" spc="-5" dirty="0"/>
              <a:t>EDA</a:t>
            </a:r>
            <a:r>
              <a:rPr sz="3050" spc="-20" dirty="0"/>
              <a:t> </a:t>
            </a:r>
            <a:r>
              <a:rPr sz="3050" spc="-15" dirty="0"/>
              <a:t>with</a:t>
            </a:r>
            <a:r>
              <a:rPr sz="3050" spc="15" dirty="0"/>
              <a:t> </a:t>
            </a:r>
            <a:r>
              <a:rPr sz="3050" spc="-15" dirty="0"/>
              <a:t>Data</a:t>
            </a:r>
            <a:r>
              <a:rPr sz="3050" spc="75" dirty="0"/>
              <a:t> </a:t>
            </a:r>
            <a:r>
              <a:rPr sz="3050" spc="-10" dirty="0"/>
              <a:t>Visualization</a:t>
            </a:r>
            <a:r>
              <a:rPr sz="3050" spc="45" dirty="0"/>
              <a:t> </a:t>
            </a:r>
            <a:r>
              <a:rPr sz="3050" spc="-15" dirty="0"/>
              <a:t>(Plots</a:t>
            </a:r>
            <a:r>
              <a:rPr sz="3050" spc="35" dirty="0"/>
              <a:t> </a:t>
            </a:r>
            <a:r>
              <a:rPr sz="3050" spc="-15" dirty="0"/>
              <a:t>Cont….)</a:t>
            </a:r>
            <a:endParaRPr sz="3050"/>
          </a:p>
        </p:txBody>
      </p:sp>
      <p:grpSp>
        <p:nvGrpSpPr>
          <p:cNvPr id="3" name="object 3"/>
          <p:cNvGrpSpPr/>
          <p:nvPr/>
        </p:nvGrpSpPr>
        <p:grpSpPr>
          <a:xfrm>
            <a:off x="752856" y="2200655"/>
            <a:ext cx="8408035" cy="4389120"/>
            <a:chOff x="752856" y="2200655"/>
            <a:chExt cx="8408035" cy="438912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52856" y="2200655"/>
              <a:ext cx="3578351" cy="437387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03747" y="2200655"/>
              <a:ext cx="3557016" cy="4389119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555"/>
              </a:lnSpc>
            </a:pPr>
            <a:fld id="{81D60167-4931-47E6-BA6A-407CBD079E47}" type="slidenum">
              <a:rPr spc="10" dirty="0"/>
              <a:t>12</a:t>
            </a:fld>
            <a:endParaRPr spc="1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00477" y="2396732"/>
            <a:ext cx="6981190" cy="297751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201295" indent="-189230">
              <a:lnSpc>
                <a:spcPct val="100000"/>
              </a:lnSpc>
              <a:spcBef>
                <a:spcPts val="110"/>
              </a:spcBef>
              <a:buChar char="•"/>
              <a:tabLst>
                <a:tab pos="201930" algn="l"/>
              </a:tabLst>
            </a:pPr>
            <a:r>
              <a:rPr sz="1800" spc="5" dirty="0">
                <a:solidFill>
                  <a:srgbClr val="282828"/>
                </a:solidFill>
                <a:latin typeface="Arial MT"/>
                <a:cs typeface="Arial MT"/>
              </a:rPr>
              <a:t>The</a:t>
            </a:r>
            <a:r>
              <a:rPr sz="1800" spc="1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82828"/>
                </a:solidFill>
                <a:latin typeface="Arial MT"/>
                <a:cs typeface="Arial MT"/>
              </a:rPr>
              <a:t>following</a:t>
            </a:r>
            <a:r>
              <a:rPr sz="1800" spc="-2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82828"/>
                </a:solidFill>
                <a:latin typeface="Arial MT"/>
                <a:cs typeface="Arial MT"/>
              </a:rPr>
              <a:t>SQL</a:t>
            </a:r>
            <a:r>
              <a:rPr sz="1800" spc="-6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82828"/>
                </a:solidFill>
                <a:latin typeface="Arial MT"/>
                <a:cs typeface="Arial MT"/>
              </a:rPr>
              <a:t>queries</a:t>
            </a:r>
            <a:r>
              <a:rPr sz="1800" spc="1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82828"/>
                </a:solidFill>
                <a:latin typeface="Arial MT"/>
                <a:cs typeface="Arial MT"/>
              </a:rPr>
              <a:t>were</a:t>
            </a:r>
            <a:r>
              <a:rPr sz="1800" spc="1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282828"/>
                </a:solidFill>
                <a:latin typeface="Arial MT"/>
                <a:cs typeface="Arial MT"/>
              </a:rPr>
              <a:t>performed</a:t>
            </a:r>
            <a:r>
              <a:rPr sz="1800" spc="9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82828"/>
                </a:solidFill>
                <a:latin typeface="Arial MT"/>
                <a:cs typeface="Arial MT"/>
              </a:rPr>
              <a:t>for</a:t>
            </a:r>
            <a:r>
              <a:rPr sz="1800" spc="5" dirty="0">
                <a:solidFill>
                  <a:srgbClr val="282828"/>
                </a:solidFill>
                <a:latin typeface="Arial MT"/>
                <a:cs typeface="Arial MT"/>
              </a:rPr>
              <a:t> EDA</a:t>
            </a:r>
            <a:endParaRPr sz="1800">
              <a:latin typeface="Arial MT"/>
              <a:cs typeface="Arial MT"/>
            </a:endParaRPr>
          </a:p>
          <a:p>
            <a:pPr marL="577850" lvl="1" indent="-189865">
              <a:lnSpc>
                <a:spcPct val="100000"/>
              </a:lnSpc>
              <a:spcBef>
                <a:spcPts val="1200"/>
              </a:spcBef>
              <a:buChar char="•"/>
              <a:tabLst>
                <a:tab pos="578485" algn="l"/>
              </a:tabLst>
            </a:pPr>
            <a:r>
              <a:rPr sz="1450" spc="15" dirty="0">
                <a:solidFill>
                  <a:srgbClr val="282828"/>
                </a:solidFill>
                <a:latin typeface="Arial MT"/>
                <a:cs typeface="Arial MT"/>
              </a:rPr>
              <a:t>Display</a:t>
            </a:r>
            <a:r>
              <a:rPr sz="1450" spc="-3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450" spc="10" dirty="0">
                <a:solidFill>
                  <a:srgbClr val="282828"/>
                </a:solidFill>
                <a:latin typeface="Arial MT"/>
                <a:cs typeface="Arial MT"/>
              </a:rPr>
              <a:t>the</a:t>
            </a:r>
            <a:r>
              <a:rPr sz="1450" spc="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450" spc="20" dirty="0">
                <a:solidFill>
                  <a:srgbClr val="282828"/>
                </a:solidFill>
                <a:latin typeface="Arial MT"/>
                <a:cs typeface="Arial MT"/>
              </a:rPr>
              <a:t>names</a:t>
            </a:r>
            <a:r>
              <a:rPr sz="1450" spc="-3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450" spc="15" dirty="0">
                <a:solidFill>
                  <a:srgbClr val="282828"/>
                </a:solidFill>
                <a:latin typeface="Arial MT"/>
                <a:cs typeface="Arial MT"/>
              </a:rPr>
              <a:t>of</a:t>
            </a:r>
            <a:r>
              <a:rPr sz="1450" spc="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450" spc="10" dirty="0">
                <a:solidFill>
                  <a:srgbClr val="282828"/>
                </a:solidFill>
                <a:latin typeface="Arial MT"/>
                <a:cs typeface="Arial MT"/>
              </a:rPr>
              <a:t>the</a:t>
            </a:r>
            <a:r>
              <a:rPr sz="1450" spc="-2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450" spc="5" dirty="0">
                <a:solidFill>
                  <a:srgbClr val="282828"/>
                </a:solidFill>
                <a:latin typeface="Arial MT"/>
                <a:cs typeface="Arial MT"/>
              </a:rPr>
              <a:t>unique</a:t>
            </a:r>
            <a:r>
              <a:rPr sz="1450" spc="2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450" spc="15" dirty="0">
                <a:solidFill>
                  <a:srgbClr val="282828"/>
                </a:solidFill>
                <a:latin typeface="Arial MT"/>
                <a:cs typeface="Arial MT"/>
              </a:rPr>
              <a:t>launch</a:t>
            </a:r>
            <a:r>
              <a:rPr sz="1450" spc="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450" spc="15" dirty="0">
                <a:solidFill>
                  <a:srgbClr val="282828"/>
                </a:solidFill>
                <a:latin typeface="Arial MT"/>
                <a:cs typeface="Arial MT"/>
              </a:rPr>
              <a:t>sites</a:t>
            </a:r>
            <a:r>
              <a:rPr sz="1450" spc="-3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450" spc="10" dirty="0">
                <a:solidFill>
                  <a:srgbClr val="282828"/>
                </a:solidFill>
                <a:latin typeface="Arial MT"/>
                <a:cs typeface="Arial MT"/>
              </a:rPr>
              <a:t>in the</a:t>
            </a:r>
            <a:r>
              <a:rPr sz="1450" spc="-1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450" spc="15" dirty="0">
                <a:solidFill>
                  <a:srgbClr val="282828"/>
                </a:solidFill>
                <a:latin typeface="Arial MT"/>
                <a:cs typeface="Arial MT"/>
              </a:rPr>
              <a:t>space</a:t>
            </a:r>
            <a:r>
              <a:rPr sz="1450" spc="-1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450" spc="15" dirty="0">
                <a:solidFill>
                  <a:srgbClr val="282828"/>
                </a:solidFill>
                <a:latin typeface="Arial MT"/>
                <a:cs typeface="Arial MT"/>
              </a:rPr>
              <a:t>mission</a:t>
            </a:r>
            <a:endParaRPr sz="1450">
              <a:latin typeface="Arial MT"/>
              <a:cs typeface="Arial MT"/>
            </a:endParaRPr>
          </a:p>
          <a:p>
            <a:pPr lvl="1">
              <a:lnSpc>
                <a:spcPct val="100000"/>
              </a:lnSpc>
              <a:buChar char="•"/>
            </a:pPr>
            <a:endParaRPr sz="1600">
              <a:latin typeface="Arial MT"/>
              <a:cs typeface="Arial MT"/>
            </a:endParaRPr>
          </a:p>
          <a:p>
            <a:pPr lvl="1">
              <a:lnSpc>
                <a:spcPct val="100000"/>
              </a:lnSpc>
              <a:spcBef>
                <a:spcPts val="45"/>
              </a:spcBef>
              <a:buChar char="•"/>
            </a:pPr>
            <a:endParaRPr sz="2100">
              <a:latin typeface="Arial MT"/>
              <a:cs typeface="Arial MT"/>
            </a:endParaRPr>
          </a:p>
          <a:p>
            <a:pPr marL="577850" lvl="1" indent="-189865">
              <a:lnSpc>
                <a:spcPct val="100000"/>
              </a:lnSpc>
              <a:buChar char="•"/>
              <a:tabLst>
                <a:tab pos="578485" algn="l"/>
              </a:tabLst>
            </a:pPr>
            <a:r>
              <a:rPr sz="1450" spc="15" dirty="0">
                <a:solidFill>
                  <a:srgbClr val="282828"/>
                </a:solidFill>
                <a:latin typeface="Arial MT"/>
                <a:cs typeface="Arial MT"/>
              </a:rPr>
              <a:t>Display</a:t>
            </a:r>
            <a:r>
              <a:rPr sz="1450" spc="-3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450" spc="20" dirty="0">
                <a:solidFill>
                  <a:srgbClr val="282828"/>
                </a:solidFill>
                <a:latin typeface="Arial MT"/>
                <a:cs typeface="Arial MT"/>
              </a:rPr>
              <a:t>5</a:t>
            </a:r>
            <a:r>
              <a:rPr sz="1450" spc="-1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450" spc="15" dirty="0">
                <a:solidFill>
                  <a:srgbClr val="282828"/>
                </a:solidFill>
                <a:latin typeface="Arial MT"/>
                <a:cs typeface="Arial MT"/>
              </a:rPr>
              <a:t>records</a:t>
            </a:r>
            <a:r>
              <a:rPr sz="1450" spc="-2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450" spc="15" dirty="0">
                <a:solidFill>
                  <a:srgbClr val="282828"/>
                </a:solidFill>
                <a:latin typeface="Arial MT"/>
                <a:cs typeface="Arial MT"/>
              </a:rPr>
              <a:t>where</a:t>
            </a:r>
            <a:r>
              <a:rPr sz="1450" spc="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450" spc="15" dirty="0">
                <a:solidFill>
                  <a:srgbClr val="282828"/>
                </a:solidFill>
                <a:latin typeface="Arial MT"/>
                <a:cs typeface="Arial MT"/>
              </a:rPr>
              <a:t>launch</a:t>
            </a:r>
            <a:r>
              <a:rPr sz="1450" spc="10" dirty="0">
                <a:solidFill>
                  <a:srgbClr val="282828"/>
                </a:solidFill>
                <a:latin typeface="Arial MT"/>
                <a:cs typeface="Arial MT"/>
              </a:rPr>
              <a:t> sites</a:t>
            </a:r>
            <a:r>
              <a:rPr sz="1450" spc="-1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450" spc="5" dirty="0">
                <a:solidFill>
                  <a:srgbClr val="282828"/>
                </a:solidFill>
                <a:latin typeface="Arial MT"/>
                <a:cs typeface="Arial MT"/>
              </a:rPr>
              <a:t>begin</a:t>
            </a:r>
            <a:r>
              <a:rPr sz="1450" spc="10" dirty="0">
                <a:solidFill>
                  <a:srgbClr val="282828"/>
                </a:solidFill>
                <a:latin typeface="Arial MT"/>
                <a:cs typeface="Arial MT"/>
              </a:rPr>
              <a:t> with</a:t>
            </a:r>
            <a:r>
              <a:rPr sz="1450" spc="-1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450" spc="10" dirty="0">
                <a:solidFill>
                  <a:srgbClr val="282828"/>
                </a:solidFill>
                <a:latin typeface="Arial MT"/>
                <a:cs typeface="Arial MT"/>
              </a:rPr>
              <a:t>the</a:t>
            </a:r>
            <a:r>
              <a:rPr sz="1450" spc="-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450" spc="10" dirty="0">
                <a:solidFill>
                  <a:srgbClr val="282828"/>
                </a:solidFill>
                <a:latin typeface="Arial MT"/>
                <a:cs typeface="Arial MT"/>
              </a:rPr>
              <a:t>string</a:t>
            </a:r>
            <a:r>
              <a:rPr sz="1450" spc="-1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450" spc="15" dirty="0">
                <a:solidFill>
                  <a:srgbClr val="282828"/>
                </a:solidFill>
                <a:latin typeface="Arial MT"/>
                <a:cs typeface="Arial MT"/>
              </a:rPr>
              <a:t>'CCA‘</a:t>
            </a:r>
            <a:endParaRPr sz="1450">
              <a:latin typeface="Arial MT"/>
              <a:cs typeface="Arial MT"/>
            </a:endParaRPr>
          </a:p>
          <a:p>
            <a:pPr lvl="1">
              <a:lnSpc>
                <a:spcPct val="100000"/>
              </a:lnSpc>
              <a:buChar char="•"/>
            </a:pPr>
            <a:endParaRPr sz="1600">
              <a:latin typeface="Arial MT"/>
              <a:cs typeface="Arial MT"/>
            </a:endParaRPr>
          </a:p>
          <a:p>
            <a:pPr lvl="1">
              <a:lnSpc>
                <a:spcPct val="100000"/>
              </a:lnSpc>
              <a:spcBef>
                <a:spcPts val="50"/>
              </a:spcBef>
              <a:buChar char="•"/>
            </a:pPr>
            <a:endParaRPr sz="2100">
              <a:latin typeface="Arial MT"/>
              <a:cs typeface="Arial MT"/>
            </a:endParaRPr>
          </a:p>
          <a:p>
            <a:pPr marL="577850" lvl="1" indent="-189865">
              <a:lnSpc>
                <a:spcPct val="100000"/>
              </a:lnSpc>
              <a:buChar char="•"/>
              <a:tabLst>
                <a:tab pos="578485" algn="l"/>
              </a:tabLst>
            </a:pPr>
            <a:r>
              <a:rPr sz="1450" spc="15" dirty="0">
                <a:latin typeface="Arial MT"/>
                <a:cs typeface="Arial MT"/>
              </a:rPr>
              <a:t>Display</a:t>
            </a:r>
            <a:r>
              <a:rPr sz="1450" spc="-30" dirty="0">
                <a:latin typeface="Arial MT"/>
                <a:cs typeface="Arial MT"/>
              </a:rPr>
              <a:t> </a:t>
            </a:r>
            <a:r>
              <a:rPr sz="1450" spc="10" dirty="0">
                <a:latin typeface="Arial MT"/>
                <a:cs typeface="Arial MT"/>
              </a:rPr>
              <a:t>the</a:t>
            </a:r>
            <a:r>
              <a:rPr sz="1450" spc="5" dirty="0">
                <a:latin typeface="Arial MT"/>
                <a:cs typeface="Arial MT"/>
              </a:rPr>
              <a:t> </a:t>
            </a:r>
            <a:r>
              <a:rPr sz="1450" spc="10" dirty="0">
                <a:latin typeface="Arial MT"/>
                <a:cs typeface="Arial MT"/>
              </a:rPr>
              <a:t>total</a:t>
            </a:r>
            <a:r>
              <a:rPr sz="1450" spc="-15" dirty="0">
                <a:latin typeface="Arial MT"/>
                <a:cs typeface="Arial MT"/>
              </a:rPr>
              <a:t> </a:t>
            </a:r>
            <a:r>
              <a:rPr sz="1450" spc="10" dirty="0">
                <a:latin typeface="Arial MT"/>
                <a:cs typeface="Arial MT"/>
              </a:rPr>
              <a:t>payload</a:t>
            </a:r>
            <a:r>
              <a:rPr sz="1450" spc="5" dirty="0">
                <a:latin typeface="Arial MT"/>
                <a:cs typeface="Arial MT"/>
              </a:rPr>
              <a:t> </a:t>
            </a:r>
            <a:r>
              <a:rPr sz="1450" spc="20" dirty="0">
                <a:latin typeface="Arial MT"/>
                <a:cs typeface="Arial MT"/>
              </a:rPr>
              <a:t>mass</a:t>
            </a:r>
            <a:r>
              <a:rPr sz="1450" dirty="0">
                <a:latin typeface="Arial MT"/>
                <a:cs typeface="Arial MT"/>
              </a:rPr>
              <a:t> </a:t>
            </a:r>
            <a:r>
              <a:rPr sz="1450" spc="15" dirty="0">
                <a:latin typeface="Arial MT"/>
                <a:cs typeface="Arial MT"/>
              </a:rPr>
              <a:t>carried</a:t>
            </a:r>
            <a:r>
              <a:rPr sz="1450" spc="-25" dirty="0">
                <a:latin typeface="Arial MT"/>
                <a:cs typeface="Arial MT"/>
              </a:rPr>
              <a:t> </a:t>
            </a:r>
            <a:r>
              <a:rPr sz="1450" spc="15" dirty="0">
                <a:latin typeface="Arial MT"/>
                <a:cs typeface="Arial MT"/>
              </a:rPr>
              <a:t>by</a:t>
            </a:r>
            <a:r>
              <a:rPr sz="1450" dirty="0">
                <a:latin typeface="Arial MT"/>
                <a:cs typeface="Arial MT"/>
              </a:rPr>
              <a:t> </a:t>
            </a:r>
            <a:r>
              <a:rPr sz="1450" spc="15" dirty="0">
                <a:latin typeface="Arial MT"/>
                <a:cs typeface="Arial MT"/>
              </a:rPr>
              <a:t>boosters</a:t>
            </a:r>
            <a:r>
              <a:rPr sz="1450" spc="-30" dirty="0">
                <a:latin typeface="Arial MT"/>
                <a:cs typeface="Arial MT"/>
              </a:rPr>
              <a:t> </a:t>
            </a:r>
            <a:r>
              <a:rPr sz="1450" spc="15" dirty="0">
                <a:latin typeface="Arial MT"/>
                <a:cs typeface="Arial MT"/>
              </a:rPr>
              <a:t>launched</a:t>
            </a:r>
            <a:r>
              <a:rPr sz="1450" spc="-25" dirty="0">
                <a:latin typeface="Arial MT"/>
                <a:cs typeface="Arial MT"/>
              </a:rPr>
              <a:t> </a:t>
            </a:r>
            <a:r>
              <a:rPr sz="1450" spc="20" dirty="0">
                <a:latin typeface="Arial MT"/>
                <a:cs typeface="Arial MT"/>
              </a:rPr>
              <a:t>by</a:t>
            </a:r>
            <a:r>
              <a:rPr sz="1450" dirty="0">
                <a:latin typeface="Arial MT"/>
                <a:cs typeface="Arial MT"/>
              </a:rPr>
              <a:t> </a:t>
            </a:r>
            <a:r>
              <a:rPr sz="1450" spc="20" dirty="0">
                <a:latin typeface="Arial MT"/>
                <a:cs typeface="Arial MT"/>
              </a:rPr>
              <a:t>NASA</a:t>
            </a:r>
            <a:r>
              <a:rPr sz="1450" spc="-114" dirty="0">
                <a:latin typeface="Arial MT"/>
                <a:cs typeface="Arial MT"/>
              </a:rPr>
              <a:t> </a:t>
            </a:r>
            <a:r>
              <a:rPr sz="1450" spc="20" dirty="0">
                <a:latin typeface="Arial MT"/>
                <a:cs typeface="Arial MT"/>
              </a:rPr>
              <a:t>(CRS)</a:t>
            </a:r>
            <a:endParaRPr sz="1450">
              <a:latin typeface="Arial MT"/>
              <a:cs typeface="Arial MT"/>
            </a:endParaRPr>
          </a:p>
          <a:p>
            <a:pPr lvl="1">
              <a:lnSpc>
                <a:spcPct val="100000"/>
              </a:lnSpc>
              <a:buChar char="•"/>
            </a:pPr>
            <a:endParaRPr sz="1600">
              <a:latin typeface="Arial MT"/>
              <a:cs typeface="Arial MT"/>
            </a:endParaRPr>
          </a:p>
          <a:p>
            <a:pPr lvl="1">
              <a:lnSpc>
                <a:spcPct val="100000"/>
              </a:lnSpc>
              <a:spcBef>
                <a:spcPts val="45"/>
              </a:spcBef>
              <a:buChar char="•"/>
            </a:pPr>
            <a:endParaRPr sz="2100">
              <a:latin typeface="Arial MT"/>
              <a:cs typeface="Arial MT"/>
            </a:endParaRPr>
          </a:p>
          <a:p>
            <a:pPr marL="577850" lvl="1" indent="-189865">
              <a:lnSpc>
                <a:spcPct val="100000"/>
              </a:lnSpc>
              <a:buChar char="•"/>
              <a:tabLst>
                <a:tab pos="578485" algn="l"/>
              </a:tabLst>
            </a:pPr>
            <a:r>
              <a:rPr sz="1450" spc="15" dirty="0">
                <a:solidFill>
                  <a:srgbClr val="282828"/>
                </a:solidFill>
                <a:latin typeface="Arial MT"/>
                <a:cs typeface="Arial MT"/>
              </a:rPr>
              <a:t>Display</a:t>
            </a:r>
            <a:r>
              <a:rPr sz="1450" spc="-3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450" spc="15" dirty="0">
                <a:solidFill>
                  <a:srgbClr val="282828"/>
                </a:solidFill>
                <a:latin typeface="Arial MT"/>
                <a:cs typeface="Arial MT"/>
              </a:rPr>
              <a:t>average</a:t>
            </a:r>
            <a:r>
              <a:rPr sz="1450" spc="-1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450" spc="10" dirty="0">
                <a:solidFill>
                  <a:srgbClr val="282828"/>
                </a:solidFill>
                <a:latin typeface="Arial MT"/>
                <a:cs typeface="Arial MT"/>
              </a:rPr>
              <a:t>payload</a:t>
            </a:r>
            <a:r>
              <a:rPr sz="145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450" spc="20" dirty="0">
                <a:solidFill>
                  <a:srgbClr val="282828"/>
                </a:solidFill>
                <a:latin typeface="Arial MT"/>
                <a:cs typeface="Arial MT"/>
              </a:rPr>
              <a:t>mass</a:t>
            </a:r>
            <a:r>
              <a:rPr sz="145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450" spc="15" dirty="0">
                <a:solidFill>
                  <a:srgbClr val="282828"/>
                </a:solidFill>
                <a:latin typeface="Arial MT"/>
                <a:cs typeface="Arial MT"/>
              </a:rPr>
              <a:t>carried</a:t>
            </a:r>
            <a:r>
              <a:rPr sz="145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450" spc="15" dirty="0">
                <a:solidFill>
                  <a:srgbClr val="282828"/>
                </a:solidFill>
                <a:latin typeface="Arial MT"/>
                <a:cs typeface="Arial MT"/>
              </a:rPr>
              <a:t>by</a:t>
            </a:r>
            <a:r>
              <a:rPr sz="1450" spc="-3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450" spc="15" dirty="0">
                <a:solidFill>
                  <a:srgbClr val="282828"/>
                </a:solidFill>
                <a:latin typeface="Arial MT"/>
                <a:cs typeface="Arial MT"/>
              </a:rPr>
              <a:t>booster</a:t>
            </a:r>
            <a:r>
              <a:rPr sz="1450" spc="-4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450" spc="15" dirty="0">
                <a:solidFill>
                  <a:srgbClr val="282828"/>
                </a:solidFill>
                <a:latin typeface="Arial MT"/>
                <a:cs typeface="Arial MT"/>
              </a:rPr>
              <a:t>version</a:t>
            </a:r>
            <a:r>
              <a:rPr sz="1450" spc="-1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450" spc="15" dirty="0">
                <a:solidFill>
                  <a:srgbClr val="282828"/>
                </a:solidFill>
                <a:latin typeface="Arial MT"/>
                <a:cs typeface="Arial MT"/>
              </a:rPr>
              <a:t>F9</a:t>
            </a:r>
            <a:r>
              <a:rPr sz="1450" spc="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450" spc="10" dirty="0">
                <a:solidFill>
                  <a:srgbClr val="282828"/>
                </a:solidFill>
                <a:latin typeface="Arial MT"/>
                <a:cs typeface="Arial MT"/>
              </a:rPr>
              <a:t>v1.1</a:t>
            </a:r>
            <a:endParaRPr sz="145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00438" y="1412254"/>
            <a:ext cx="2489835" cy="4902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050" spc="-5" dirty="0"/>
              <a:t>EDA</a:t>
            </a:r>
            <a:r>
              <a:rPr sz="3050" spc="-85" dirty="0"/>
              <a:t> </a:t>
            </a:r>
            <a:r>
              <a:rPr sz="3050" spc="-15" dirty="0"/>
              <a:t>with</a:t>
            </a:r>
            <a:r>
              <a:rPr sz="3050" spc="-25" dirty="0"/>
              <a:t> </a:t>
            </a:r>
            <a:r>
              <a:rPr sz="3050" spc="-10" dirty="0"/>
              <a:t>SQL</a:t>
            </a:r>
            <a:endParaRPr sz="3050"/>
          </a:p>
        </p:txBody>
      </p:sp>
      <p:grpSp>
        <p:nvGrpSpPr>
          <p:cNvPr id="4" name="object 4"/>
          <p:cNvGrpSpPr/>
          <p:nvPr/>
        </p:nvGrpSpPr>
        <p:grpSpPr>
          <a:xfrm>
            <a:off x="1127760" y="3086100"/>
            <a:ext cx="8183880" cy="2612390"/>
            <a:chOff x="1127760" y="3086100"/>
            <a:chExt cx="8183880" cy="261239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27760" y="3086100"/>
              <a:ext cx="6446519" cy="48005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27760" y="3899916"/>
              <a:ext cx="6694932" cy="429767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27760" y="4643627"/>
              <a:ext cx="8183879" cy="400811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27760" y="5358383"/>
              <a:ext cx="8183879" cy="339851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555"/>
              </a:lnSpc>
            </a:pPr>
            <a:fld id="{81D60167-4931-47E6-BA6A-407CBD079E47}" type="slidenum">
              <a:rPr spc="10" dirty="0"/>
              <a:t>13</a:t>
            </a:fld>
            <a:endParaRPr spc="1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76959" y="2258061"/>
            <a:ext cx="7145655" cy="252729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201295" indent="-189230">
              <a:lnSpc>
                <a:spcPct val="100000"/>
              </a:lnSpc>
              <a:spcBef>
                <a:spcPts val="135"/>
              </a:spcBef>
              <a:buChar char="•"/>
              <a:tabLst>
                <a:tab pos="201930" algn="l"/>
              </a:tabLst>
            </a:pPr>
            <a:r>
              <a:rPr sz="1450" spc="10" dirty="0">
                <a:solidFill>
                  <a:srgbClr val="282828"/>
                </a:solidFill>
                <a:latin typeface="Arial MT"/>
                <a:cs typeface="Arial MT"/>
              </a:rPr>
              <a:t>List</a:t>
            </a:r>
            <a:r>
              <a:rPr sz="1450" spc="-1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450" spc="10" dirty="0">
                <a:solidFill>
                  <a:srgbClr val="282828"/>
                </a:solidFill>
                <a:latin typeface="Arial MT"/>
                <a:cs typeface="Arial MT"/>
              </a:rPr>
              <a:t>the </a:t>
            </a:r>
            <a:r>
              <a:rPr sz="1450" spc="15" dirty="0">
                <a:solidFill>
                  <a:srgbClr val="282828"/>
                </a:solidFill>
                <a:latin typeface="Arial MT"/>
                <a:cs typeface="Arial MT"/>
              </a:rPr>
              <a:t>date</a:t>
            </a:r>
            <a:r>
              <a:rPr sz="1450" spc="-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450" spc="10" dirty="0">
                <a:solidFill>
                  <a:srgbClr val="282828"/>
                </a:solidFill>
                <a:latin typeface="Arial MT"/>
                <a:cs typeface="Arial MT"/>
              </a:rPr>
              <a:t>when</a:t>
            </a:r>
            <a:r>
              <a:rPr sz="1450" spc="2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450" spc="10" dirty="0">
                <a:solidFill>
                  <a:srgbClr val="282828"/>
                </a:solidFill>
                <a:latin typeface="Arial MT"/>
                <a:cs typeface="Arial MT"/>
              </a:rPr>
              <a:t>the first</a:t>
            </a:r>
            <a:r>
              <a:rPr sz="1450" spc="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450" spc="10" dirty="0">
                <a:solidFill>
                  <a:srgbClr val="282828"/>
                </a:solidFill>
                <a:latin typeface="Arial MT"/>
                <a:cs typeface="Arial MT"/>
              </a:rPr>
              <a:t>successful</a:t>
            </a:r>
            <a:r>
              <a:rPr sz="1450" spc="-1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450" spc="5" dirty="0">
                <a:solidFill>
                  <a:srgbClr val="282828"/>
                </a:solidFill>
                <a:latin typeface="Arial MT"/>
                <a:cs typeface="Arial MT"/>
              </a:rPr>
              <a:t>landing</a:t>
            </a:r>
            <a:r>
              <a:rPr sz="1450" spc="2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450" spc="15" dirty="0">
                <a:solidFill>
                  <a:srgbClr val="282828"/>
                </a:solidFill>
                <a:latin typeface="Arial MT"/>
                <a:cs typeface="Arial MT"/>
              </a:rPr>
              <a:t>outcome</a:t>
            </a:r>
            <a:r>
              <a:rPr sz="1450" spc="-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450" spc="15" dirty="0">
                <a:solidFill>
                  <a:srgbClr val="282828"/>
                </a:solidFill>
                <a:latin typeface="Arial MT"/>
                <a:cs typeface="Arial MT"/>
              </a:rPr>
              <a:t>in</a:t>
            </a:r>
            <a:r>
              <a:rPr sz="1450" spc="-1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450" spc="5" dirty="0">
                <a:solidFill>
                  <a:srgbClr val="282828"/>
                </a:solidFill>
                <a:latin typeface="Arial MT"/>
                <a:cs typeface="Arial MT"/>
              </a:rPr>
              <a:t>ground</a:t>
            </a:r>
            <a:r>
              <a:rPr sz="1450" spc="4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450" spc="5" dirty="0">
                <a:solidFill>
                  <a:srgbClr val="282828"/>
                </a:solidFill>
                <a:latin typeface="Arial MT"/>
                <a:cs typeface="Arial MT"/>
              </a:rPr>
              <a:t>pad</a:t>
            </a:r>
            <a:r>
              <a:rPr sz="1450" spc="2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450" spc="15" dirty="0">
                <a:solidFill>
                  <a:srgbClr val="282828"/>
                </a:solidFill>
                <a:latin typeface="Arial MT"/>
                <a:cs typeface="Arial MT"/>
              </a:rPr>
              <a:t>was</a:t>
            </a:r>
            <a:r>
              <a:rPr sz="1450" spc="5" dirty="0">
                <a:solidFill>
                  <a:srgbClr val="282828"/>
                </a:solidFill>
                <a:latin typeface="Arial MT"/>
                <a:cs typeface="Arial MT"/>
              </a:rPr>
              <a:t> achieved</a:t>
            </a:r>
            <a:endParaRPr sz="145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76959" y="3003263"/>
            <a:ext cx="7289800" cy="1205230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200025" marR="5080" indent="-187960">
              <a:lnSpc>
                <a:spcPct val="99200"/>
              </a:lnSpc>
              <a:spcBef>
                <a:spcPts val="150"/>
              </a:spcBef>
              <a:buChar char="•"/>
              <a:tabLst>
                <a:tab pos="200025" algn="l"/>
                <a:tab pos="2249805" algn="l"/>
                <a:tab pos="6865620" algn="l"/>
              </a:tabLst>
            </a:pPr>
            <a:r>
              <a:rPr sz="1450" spc="10" dirty="0">
                <a:solidFill>
                  <a:srgbClr val="282828"/>
                </a:solidFill>
                <a:latin typeface="Arial MT"/>
                <a:cs typeface="Arial MT"/>
              </a:rPr>
              <a:t>List </a:t>
            </a:r>
            <a:r>
              <a:rPr sz="1450" spc="15" dirty="0">
                <a:solidFill>
                  <a:srgbClr val="282828"/>
                </a:solidFill>
                <a:latin typeface="Arial MT"/>
                <a:cs typeface="Arial MT"/>
              </a:rPr>
              <a:t>the </a:t>
            </a:r>
            <a:r>
              <a:rPr sz="1450" spc="20" dirty="0">
                <a:solidFill>
                  <a:srgbClr val="282828"/>
                </a:solidFill>
                <a:latin typeface="Arial MT"/>
                <a:cs typeface="Arial MT"/>
              </a:rPr>
              <a:t>names </a:t>
            </a:r>
            <a:r>
              <a:rPr sz="1450" spc="15" dirty="0">
                <a:solidFill>
                  <a:srgbClr val="282828"/>
                </a:solidFill>
                <a:latin typeface="Arial MT"/>
                <a:cs typeface="Arial MT"/>
              </a:rPr>
              <a:t>of </a:t>
            </a:r>
            <a:r>
              <a:rPr sz="1450" spc="10" dirty="0">
                <a:solidFill>
                  <a:srgbClr val="282828"/>
                </a:solidFill>
                <a:latin typeface="Arial MT"/>
                <a:cs typeface="Arial MT"/>
              </a:rPr>
              <a:t>the </a:t>
            </a:r>
            <a:r>
              <a:rPr sz="1450" spc="15" dirty="0">
                <a:solidFill>
                  <a:srgbClr val="282828"/>
                </a:solidFill>
                <a:latin typeface="Arial MT"/>
                <a:cs typeface="Arial MT"/>
              </a:rPr>
              <a:t>boosters which have </a:t>
            </a:r>
            <a:r>
              <a:rPr sz="1450" spc="20" dirty="0">
                <a:solidFill>
                  <a:srgbClr val="282828"/>
                </a:solidFill>
                <a:latin typeface="Arial MT"/>
                <a:cs typeface="Arial MT"/>
              </a:rPr>
              <a:t>success </a:t>
            </a:r>
            <a:r>
              <a:rPr sz="1450" spc="10" dirty="0">
                <a:solidFill>
                  <a:srgbClr val="282828"/>
                </a:solidFill>
                <a:latin typeface="Arial MT"/>
                <a:cs typeface="Arial MT"/>
              </a:rPr>
              <a:t>in </a:t>
            </a:r>
            <a:r>
              <a:rPr sz="1450" spc="15" dirty="0">
                <a:solidFill>
                  <a:srgbClr val="282828"/>
                </a:solidFill>
                <a:latin typeface="Arial MT"/>
                <a:cs typeface="Arial MT"/>
              </a:rPr>
              <a:t>drone ship and have </a:t>
            </a:r>
            <a:r>
              <a:rPr sz="1450" dirty="0">
                <a:solidFill>
                  <a:srgbClr val="282828"/>
                </a:solidFill>
                <a:latin typeface="Arial MT"/>
                <a:cs typeface="Arial MT"/>
              </a:rPr>
              <a:t>payload </a:t>
            </a:r>
            <a:r>
              <a:rPr sz="1450" spc="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450" spc="20" dirty="0">
                <a:solidFill>
                  <a:srgbClr val="282828"/>
                </a:solidFill>
                <a:latin typeface="Arial MT"/>
                <a:cs typeface="Arial MT"/>
              </a:rPr>
              <a:t>mass </a:t>
            </a:r>
            <a:r>
              <a:rPr sz="1450" dirty="0">
                <a:solidFill>
                  <a:srgbClr val="282828"/>
                </a:solidFill>
                <a:latin typeface="Arial MT"/>
                <a:cs typeface="Arial MT"/>
              </a:rPr>
              <a:t>greater </a:t>
            </a:r>
            <a:r>
              <a:rPr sz="1450" spc="15" dirty="0">
                <a:solidFill>
                  <a:srgbClr val="282828"/>
                </a:solidFill>
                <a:latin typeface="Arial MT"/>
                <a:cs typeface="Arial MT"/>
              </a:rPr>
              <a:t>than </a:t>
            </a:r>
            <a:r>
              <a:rPr sz="1450" spc="10" dirty="0">
                <a:solidFill>
                  <a:srgbClr val="282828"/>
                </a:solidFill>
                <a:latin typeface="Arial MT"/>
                <a:cs typeface="Arial MT"/>
              </a:rPr>
              <a:t>4000 </a:t>
            </a:r>
            <a:r>
              <a:rPr sz="1450" spc="15" dirty="0">
                <a:solidFill>
                  <a:srgbClr val="282828"/>
                </a:solidFill>
                <a:latin typeface="Arial MT"/>
                <a:cs typeface="Arial MT"/>
              </a:rPr>
              <a:t>but less </a:t>
            </a:r>
            <a:r>
              <a:rPr sz="1450" spc="10" dirty="0">
                <a:solidFill>
                  <a:srgbClr val="282828"/>
                </a:solidFill>
                <a:latin typeface="Arial MT"/>
                <a:cs typeface="Arial MT"/>
              </a:rPr>
              <a:t>than </a:t>
            </a:r>
            <a:r>
              <a:rPr sz="1450" spc="20" dirty="0">
                <a:solidFill>
                  <a:srgbClr val="282828"/>
                </a:solidFill>
                <a:latin typeface="Arial MT"/>
                <a:cs typeface="Arial MT"/>
              </a:rPr>
              <a:t>6000 </a:t>
            </a:r>
            <a:r>
              <a:rPr sz="1200" i="1" spc="-20" dirty="0">
                <a:solidFill>
                  <a:srgbClr val="282828"/>
                </a:solidFill>
                <a:latin typeface="Arial"/>
                <a:cs typeface="Arial"/>
              </a:rPr>
              <a:t>(%sql </a:t>
            </a:r>
            <a:r>
              <a:rPr sz="1200" i="1" spc="-25" dirty="0">
                <a:solidFill>
                  <a:srgbClr val="282828"/>
                </a:solidFill>
                <a:latin typeface="Arial"/>
                <a:cs typeface="Arial"/>
              </a:rPr>
              <a:t>SELECT DISTINCT </a:t>
            </a:r>
            <a:r>
              <a:rPr sz="1200" i="1" spc="-30" dirty="0">
                <a:solidFill>
                  <a:srgbClr val="282828"/>
                </a:solidFill>
                <a:latin typeface="Arial"/>
                <a:cs typeface="Arial"/>
              </a:rPr>
              <a:t>Booster_Version, </a:t>
            </a:r>
            <a:r>
              <a:rPr sz="1200" i="1" spc="-20" dirty="0">
                <a:solidFill>
                  <a:srgbClr val="282828"/>
                </a:solidFill>
                <a:latin typeface="Arial"/>
                <a:cs typeface="Arial"/>
              </a:rPr>
              <a:t>Payload </a:t>
            </a:r>
            <a:r>
              <a:rPr sz="1200" i="1" spc="-320" dirty="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sz="1200" i="1" spc="-40" dirty="0">
                <a:solidFill>
                  <a:srgbClr val="282828"/>
                </a:solidFill>
                <a:latin typeface="Arial"/>
                <a:cs typeface="Arial"/>
              </a:rPr>
              <a:t>FR</a:t>
            </a:r>
            <a:r>
              <a:rPr sz="1200" i="1" spc="-35" dirty="0">
                <a:solidFill>
                  <a:srgbClr val="282828"/>
                </a:solidFill>
                <a:latin typeface="Arial"/>
                <a:cs typeface="Arial"/>
              </a:rPr>
              <a:t>O</a:t>
            </a:r>
            <a:r>
              <a:rPr sz="1200" i="1" dirty="0">
                <a:solidFill>
                  <a:srgbClr val="282828"/>
                </a:solidFill>
                <a:latin typeface="Arial"/>
                <a:cs typeface="Arial"/>
              </a:rPr>
              <a:t>M</a:t>
            </a:r>
            <a:r>
              <a:rPr sz="1200" i="1" spc="-65" dirty="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sz="1200" i="1" spc="-25" dirty="0">
                <a:solidFill>
                  <a:srgbClr val="282828"/>
                </a:solidFill>
                <a:latin typeface="Arial"/>
                <a:cs typeface="Arial"/>
              </a:rPr>
              <a:t>S</a:t>
            </a:r>
            <a:r>
              <a:rPr sz="1200" i="1" spc="-105" dirty="0">
                <a:solidFill>
                  <a:srgbClr val="282828"/>
                </a:solidFill>
                <a:latin typeface="Arial"/>
                <a:cs typeface="Arial"/>
              </a:rPr>
              <a:t>P</a:t>
            </a:r>
            <a:r>
              <a:rPr sz="1200" i="1" spc="-35" dirty="0">
                <a:solidFill>
                  <a:srgbClr val="282828"/>
                </a:solidFill>
                <a:latin typeface="Arial"/>
                <a:cs typeface="Arial"/>
              </a:rPr>
              <a:t>A</a:t>
            </a:r>
            <a:r>
              <a:rPr sz="1200" i="1" spc="-40" dirty="0">
                <a:solidFill>
                  <a:srgbClr val="282828"/>
                </a:solidFill>
                <a:latin typeface="Arial"/>
                <a:cs typeface="Arial"/>
              </a:rPr>
              <a:t>C</a:t>
            </a:r>
            <a:r>
              <a:rPr sz="1200" i="1" spc="-35" dirty="0">
                <a:solidFill>
                  <a:srgbClr val="282828"/>
                </a:solidFill>
                <a:latin typeface="Arial"/>
                <a:cs typeface="Arial"/>
              </a:rPr>
              <a:t>E</a:t>
            </a:r>
            <a:r>
              <a:rPr sz="1200" i="1" spc="-25" dirty="0">
                <a:solidFill>
                  <a:srgbClr val="282828"/>
                </a:solidFill>
                <a:latin typeface="Arial"/>
                <a:cs typeface="Arial"/>
              </a:rPr>
              <a:t>X</a:t>
            </a:r>
            <a:r>
              <a:rPr sz="1200" i="1" spc="-50" dirty="0">
                <a:solidFill>
                  <a:srgbClr val="282828"/>
                </a:solidFill>
                <a:latin typeface="Arial"/>
                <a:cs typeface="Arial"/>
              </a:rPr>
              <a:t>T</a:t>
            </a:r>
            <a:r>
              <a:rPr sz="1200" i="1" spc="-25" dirty="0">
                <a:solidFill>
                  <a:srgbClr val="282828"/>
                </a:solidFill>
                <a:latin typeface="Arial"/>
                <a:cs typeface="Arial"/>
              </a:rPr>
              <a:t>B</a:t>
            </a:r>
            <a:r>
              <a:rPr sz="1200" i="1" dirty="0">
                <a:solidFill>
                  <a:srgbClr val="282828"/>
                </a:solidFill>
                <a:latin typeface="Arial"/>
                <a:cs typeface="Arial"/>
              </a:rPr>
              <a:t>L</a:t>
            </a:r>
            <a:r>
              <a:rPr sz="1200" i="1" spc="-105" dirty="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sz="1200" i="1" spc="-20" dirty="0">
                <a:solidFill>
                  <a:srgbClr val="282828"/>
                </a:solidFill>
                <a:latin typeface="Arial"/>
                <a:cs typeface="Arial"/>
              </a:rPr>
              <a:t>W</a:t>
            </a:r>
            <a:r>
              <a:rPr sz="1200" i="1" spc="-40" dirty="0">
                <a:solidFill>
                  <a:srgbClr val="282828"/>
                </a:solidFill>
                <a:latin typeface="Arial"/>
                <a:cs typeface="Arial"/>
              </a:rPr>
              <a:t>H</a:t>
            </a:r>
            <a:r>
              <a:rPr sz="1200" i="1" spc="-35" dirty="0">
                <a:solidFill>
                  <a:srgbClr val="282828"/>
                </a:solidFill>
                <a:latin typeface="Arial"/>
                <a:cs typeface="Arial"/>
              </a:rPr>
              <a:t>E</a:t>
            </a:r>
            <a:r>
              <a:rPr sz="1200" i="1" spc="-40" dirty="0">
                <a:solidFill>
                  <a:srgbClr val="282828"/>
                </a:solidFill>
                <a:latin typeface="Arial"/>
                <a:cs typeface="Arial"/>
              </a:rPr>
              <a:t>R</a:t>
            </a:r>
            <a:r>
              <a:rPr sz="1200" i="1" dirty="0">
                <a:solidFill>
                  <a:srgbClr val="282828"/>
                </a:solidFill>
                <a:latin typeface="Arial"/>
                <a:cs typeface="Arial"/>
              </a:rPr>
              <a:t>E</a:t>
            </a:r>
            <a:r>
              <a:rPr sz="1200" i="1" spc="-70" dirty="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sz="1200" i="1" spc="-10" dirty="0">
                <a:solidFill>
                  <a:srgbClr val="282828"/>
                </a:solidFill>
                <a:latin typeface="Arial"/>
                <a:cs typeface="Arial"/>
              </a:rPr>
              <a:t>"</a:t>
            </a:r>
            <a:r>
              <a:rPr sz="1200" i="1" spc="-20" dirty="0">
                <a:solidFill>
                  <a:srgbClr val="282828"/>
                </a:solidFill>
                <a:latin typeface="Arial"/>
                <a:cs typeface="Arial"/>
              </a:rPr>
              <a:t>Land</a:t>
            </a:r>
            <a:r>
              <a:rPr sz="1200" i="1" spc="-30" dirty="0">
                <a:solidFill>
                  <a:srgbClr val="282828"/>
                </a:solidFill>
                <a:latin typeface="Arial"/>
                <a:cs typeface="Arial"/>
              </a:rPr>
              <a:t>i</a:t>
            </a:r>
            <a:r>
              <a:rPr sz="1200" i="1" spc="-20" dirty="0">
                <a:solidFill>
                  <a:srgbClr val="282828"/>
                </a:solidFill>
                <a:latin typeface="Arial"/>
                <a:cs typeface="Arial"/>
              </a:rPr>
              <a:t>n</a:t>
            </a:r>
            <a:r>
              <a:rPr sz="1200" i="1" dirty="0">
                <a:solidFill>
                  <a:srgbClr val="282828"/>
                </a:solidFill>
                <a:latin typeface="Arial"/>
                <a:cs typeface="Arial"/>
              </a:rPr>
              <a:t>g</a:t>
            </a:r>
            <a:r>
              <a:rPr sz="1200" i="1" spc="-90" dirty="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sz="1200" i="1" spc="-80" dirty="0">
                <a:solidFill>
                  <a:srgbClr val="282828"/>
                </a:solidFill>
                <a:latin typeface="Arial"/>
                <a:cs typeface="Arial"/>
              </a:rPr>
              <a:t>_</a:t>
            </a:r>
            <a:r>
              <a:rPr sz="1200" i="1" spc="-25" dirty="0">
                <a:solidFill>
                  <a:srgbClr val="282828"/>
                </a:solidFill>
                <a:latin typeface="Arial"/>
                <a:cs typeface="Arial"/>
              </a:rPr>
              <a:t>O</a:t>
            </a:r>
            <a:r>
              <a:rPr sz="1200" i="1" spc="-20" dirty="0">
                <a:solidFill>
                  <a:srgbClr val="282828"/>
                </a:solidFill>
                <a:latin typeface="Arial"/>
                <a:cs typeface="Arial"/>
              </a:rPr>
              <a:t>u</a:t>
            </a:r>
            <a:r>
              <a:rPr sz="1200" i="1" spc="-25" dirty="0">
                <a:solidFill>
                  <a:srgbClr val="282828"/>
                </a:solidFill>
                <a:latin typeface="Arial"/>
                <a:cs typeface="Arial"/>
              </a:rPr>
              <a:t>tc</a:t>
            </a:r>
            <a:r>
              <a:rPr sz="1200" i="1" spc="-20" dirty="0">
                <a:solidFill>
                  <a:srgbClr val="282828"/>
                </a:solidFill>
                <a:latin typeface="Arial"/>
                <a:cs typeface="Arial"/>
              </a:rPr>
              <a:t>o</a:t>
            </a:r>
            <a:r>
              <a:rPr sz="1200" i="1" spc="-55" dirty="0">
                <a:solidFill>
                  <a:srgbClr val="282828"/>
                </a:solidFill>
                <a:latin typeface="Arial"/>
                <a:cs typeface="Arial"/>
              </a:rPr>
              <a:t>m</a:t>
            </a:r>
            <a:r>
              <a:rPr sz="1200" i="1" spc="-35" dirty="0">
                <a:solidFill>
                  <a:srgbClr val="282828"/>
                </a:solidFill>
                <a:latin typeface="Arial"/>
                <a:cs typeface="Arial"/>
              </a:rPr>
              <a:t>e</a:t>
            </a:r>
            <a:r>
              <a:rPr sz="1200" i="1" dirty="0">
                <a:solidFill>
                  <a:srgbClr val="282828"/>
                </a:solidFill>
                <a:latin typeface="Arial"/>
                <a:cs typeface="Arial"/>
              </a:rPr>
              <a:t>"</a:t>
            </a:r>
            <a:r>
              <a:rPr sz="1200" i="1" spc="-80" dirty="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sz="1200" i="1" dirty="0">
                <a:solidFill>
                  <a:srgbClr val="282828"/>
                </a:solidFill>
                <a:latin typeface="Arial"/>
                <a:cs typeface="Arial"/>
              </a:rPr>
              <a:t>=</a:t>
            </a:r>
            <a:r>
              <a:rPr sz="1200" i="1" spc="-55" dirty="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sz="1200" i="1" spc="-20" dirty="0">
                <a:solidFill>
                  <a:srgbClr val="282828"/>
                </a:solidFill>
                <a:latin typeface="Arial"/>
                <a:cs typeface="Arial"/>
              </a:rPr>
              <a:t>"</a:t>
            </a:r>
            <a:r>
              <a:rPr sz="1200" i="1" spc="-25" dirty="0">
                <a:solidFill>
                  <a:srgbClr val="282828"/>
                </a:solidFill>
                <a:latin typeface="Arial"/>
                <a:cs typeface="Arial"/>
              </a:rPr>
              <a:t>S</a:t>
            </a:r>
            <a:r>
              <a:rPr sz="1200" i="1" spc="-20" dirty="0">
                <a:solidFill>
                  <a:srgbClr val="282828"/>
                </a:solidFill>
                <a:latin typeface="Arial"/>
                <a:cs typeface="Arial"/>
              </a:rPr>
              <a:t>u</a:t>
            </a:r>
            <a:r>
              <a:rPr sz="1200" i="1" spc="-25" dirty="0">
                <a:solidFill>
                  <a:srgbClr val="282828"/>
                </a:solidFill>
                <a:latin typeface="Arial"/>
                <a:cs typeface="Arial"/>
              </a:rPr>
              <a:t>cc</a:t>
            </a:r>
            <a:r>
              <a:rPr sz="1200" i="1" spc="-20" dirty="0">
                <a:solidFill>
                  <a:srgbClr val="282828"/>
                </a:solidFill>
                <a:latin typeface="Arial"/>
                <a:cs typeface="Arial"/>
              </a:rPr>
              <a:t>e</a:t>
            </a:r>
            <a:r>
              <a:rPr sz="1200" i="1" spc="-25" dirty="0">
                <a:solidFill>
                  <a:srgbClr val="282828"/>
                </a:solidFill>
                <a:latin typeface="Arial"/>
                <a:cs typeface="Arial"/>
              </a:rPr>
              <a:t>s</a:t>
            </a:r>
            <a:r>
              <a:rPr sz="1200" i="1" dirty="0">
                <a:solidFill>
                  <a:srgbClr val="282828"/>
                </a:solidFill>
                <a:latin typeface="Arial"/>
                <a:cs typeface="Arial"/>
              </a:rPr>
              <a:t>s</a:t>
            </a:r>
            <a:r>
              <a:rPr sz="1200" i="1" spc="-85" dirty="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sz="1200" i="1" spc="-20" dirty="0">
                <a:solidFill>
                  <a:srgbClr val="282828"/>
                </a:solidFill>
                <a:latin typeface="Arial"/>
                <a:cs typeface="Arial"/>
              </a:rPr>
              <a:t>(</a:t>
            </a:r>
            <a:r>
              <a:rPr sz="1200" i="1" spc="-10" dirty="0">
                <a:solidFill>
                  <a:srgbClr val="282828"/>
                </a:solidFill>
                <a:latin typeface="Arial"/>
                <a:cs typeface="Arial"/>
              </a:rPr>
              <a:t>d</a:t>
            </a:r>
            <a:r>
              <a:rPr sz="1200" i="1" spc="-20" dirty="0">
                <a:solidFill>
                  <a:srgbClr val="282828"/>
                </a:solidFill>
                <a:latin typeface="Arial"/>
                <a:cs typeface="Arial"/>
              </a:rPr>
              <a:t>ron</a:t>
            </a:r>
            <a:r>
              <a:rPr sz="1200" i="1" dirty="0">
                <a:solidFill>
                  <a:srgbClr val="282828"/>
                </a:solidFill>
                <a:latin typeface="Arial"/>
                <a:cs typeface="Arial"/>
              </a:rPr>
              <a:t>e</a:t>
            </a:r>
            <a:r>
              <a:rPr sz="1200" i="1" spc="-80" dirty="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sz="1200" i="1" spc="-25" dirty="0">
                <a:solidFill>
                  <a:srgbClr val="282828"/>
                </a:solidFill>
                <a:latin typeface="Arial"/>
                <a:cs typeface="Arial"/>
              </a:rPr>
              <a:t>s</a:t>
            </a:r>
            <a:r>
              <a:rPr sz="1200" i="1" spc="-20" dirty="0">
                <a:solidFill>
                  <a:srgbClr val="282828"/>
                </a:solidFill>
                <a:latin typeface="Arial"/>
                <a:cs typeface="Arial"/>
              </a:rPr>
              <a:t>h</a:t>
            </a:r>
            <a:r>
              <a:rPr sz="1200" i="1" spc="-30" dirty="0">
                <a:solidFill>
                  <a:srgbClr val="282828"/>
                </a:solidFill>
                <a:latin typeface="Arial"/>
                <a:cs typeface="Arial"/>
              </a:rPr>
              <a:t>i</a:t>
            </a:r>
            <a:r>
              <a:rPr sz="1200" i="1" spc="-20" dirty="0">
                <a:solidFill>
                  <a:srgbClr val="282828"/>
                </a:solidFill>
                <a:latin typeface="Arial"/>
                <a:cs typeface="Arial"/>
              </a:rPr>
              <a:t>p</a:t>
            </a:r>
            <a:r>
              <a:rPr sz="1200" i="1" spc="-30" dirty="0">
                <a:solidFill>
                  <a:srgbClr val="282828"/>
                </a:solidFill>
                <a:latin typeface="Arial"/>
                <a:cs typeface="Arial"/>
              </a:rPr>
              <a:t>)</a:t>
            </a:r>
            <a:r>
              <a:rPr sz="1200" i="1" dirty="0">
                <a:solidFill>
                  <a:srgbClr val="282828"/>
                </a:solidFill>
                <a:latin typeface="Arial"/>
                <a:cs typeface="Arial"/>
              </a:rPr>
              <a:t>"</a:t>
            </a:r>
            <a:r>
              <a:rPr sz="1200" i="1" spc="-80" dirty="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sz="1200" i="1" spc="-25" dirty="0">
                <a:solidFill>
                  <a:srgbClr val="282828"/>
                </a:solidFill>
                <a:latin typeface="Arial"/>
                <a:cs typeface="Arial"/>
              </a:rPr>
              <a:t>A</a:t>
            </a:r>
            <a:r>
              <a:rPr sz="1200" i="1" spc="-40" dirty="0">
                <a:solidFill>
                  <a:srgbClr val="282828"/>
                </a:solidFill>
                <a:latin typeface="Arial"/>
                <a:cs typeface="Arial"/>
              </a:rPr>
              <a:t>N</a:t>
            </a:r>
            <a:r>
              <a:rPr sz="1200" i="1" dirty="0">
                <a:solidFill>
                  <a:srgbClr val="282828"/>
                </a:solidFill>
                <a:latin typeface="Arial"/>
                <a:cs typeface="Arial"/>
              </a:rPr>
              <a:t>D</a:t>
            </a:r>
            <a:r>
              <a:rPr sz="1200" i="1" spc="-50" dirty="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sz="1200" i="1" spc="-105" dirty="0">
                <a:solidFill>
                  <a:srgbClr val="282828"/>
                </a:solidFill>
                <a:latin typeface="Arial"/>
                <a:cs typeface="Arial"/>
              </a:rPr>
              <a:t>PA</a:t>
            </a:r>
            <a:r>
              <a:rPr sz="1200" i="1" spc="-45" dirty="0">
                <a:solidFill>
                  <a:srgbClr val="282828"/>
                </a:solidFill>
                <a:latin typeface="Arial"/>
                <a:cs typeface="Arial"/>
              </a:rPr>
              <a:t>Y</a:t>
            </a:r>
            <a:r>
              <a:rPr sz="1200" i="1" spc="-20" dirty="0">
                <a:solidFill>
                  <a:srgbClr val="282828"/>
                </a:solidFill>
                <a:latin typeface="Arial"/>
                <a:cs typeface="Arial"/>
              </a:rPr>
              <a:t>L</a:t>
            </a:r>
            <a:r>
              <a:rPr sz="1200" i="1" spc="-35" dirty="0">
                <a:solidFill>
                  <a:srgbClr val="282828"/>
                </a:solidFill>
                <a:latin typeface="Arial"/>
                <a:cs typeface="Arial"/>
              </a:rPr>
              <a:t>O</a:t>
            </a:r>
            <a:r>
              <a:rPr sz="1200" i="1" spc="-45" dirty="0">
                <a:solidFill>
                  <a:srgbClr val="282828"/>
                </a:solidFill>
                <a:latin typeface="Arial"/>
                <a:cs typeface="Arial"/>
              </a:rPr>
              <a:t>A</a:t>
            </a:r>
            <a:r>
              <a:rPr sz="1200" i="1" spc="-40" dirty="0">
                <a:solidFill>
                  <a:srgbClr val="282828"/>
                </a:solidFill>
                <a:latin typeface="Arial"/>
                <a:cs typeface="Arial"/>
              </a:rPr>
              <a:t>D</a:t>
            </a:r>
            <a:r>
              <a:rPr sz="1200" i="1" spc="-80" dirty="0">
                <a:solidFill>
                  <a:srgbClr val="282828"/>
                </a:solidFill>
                <a:latin typeface="Arial"/>
                <a:cs typeface="Arial"/>
              </a:rPr>
              <a:t>_</a:t>
            </a:r>
            <a:r>
              <a:rPr sz="1200" i="1" spc="-40" dirty="0">
                <a:solidFill>
                  <a:srgbClr val="282828"/>
                </a:solidFill>
                <a:latin typeface="Arial"/>
                <a:cs typeface="Arial"/>
              </a:rPr>
              <a:t>M</a:t>
            </a:r>
            <a:r>
              <a:rPr sz="1200" i="1" spc="-35" dirty="0">
                <a:solidFill>
                  <a:srgbClr val="282828"/>
                </a:solidFill>
                <a:latin typeface="Arial"/>
                <a:cs typeface="Arial"/>
              </a:rPr>
              <a:t>AS</a:t>
            </a:r>
            <a:r>
              <a:rPr sz="1200" i="1" spc="-45" dirty="0">
                <a:solidFill>
                  <a:srgbClr val="282828"/>
                </a:solidFill>
                <a:latin typeface="Arial"/>
                <a:cs typeface="Arial"/>
              </a:rPr>
              <a:t>S</a:t>
            </a:r>
            <a:r>
              <a:rPr sz="1200" u="sng" dirty="0">
                <a:solidFill>
                  <a:srgbClr val="282828"/>
                </a:solidFill>
                <a:uFill>
                  <a:solidFill>
                    <a:srgbClr val="282828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1200" i="1" spc="-25" dirty="0">
                <a:solidFill>
                  <a:srgbClr val="282828"/>
                </a:solidFill>
                <a:latin typeface="Arial"/>
                <a:cs typeface="Arial"/>
              </a:rPr>
              <a:t>K</a:t>
            </a:r>
            <a:r>
              <a:rPr sz="1200" i="1" spc="-35" dirty="0">
                <a:solidFill>
                  <a:srgbClr val="282828"/>
                </a:solidFill>
                <a:latin typeface="Arial"/>
                <a:cs typeface="Arial"/>
              </a:rPr>
              <a:t>G</a:t>
            </a:r>
            <a:r>
              <a:rPr sz="1200" i="1" dirty="0">
                <a:solidFill>
                  <a:srgbClr val="282828"/>
                </a:solidFill>
                <a:latin typeface="Arial"/>
                <a:cs typeface="Arial"/>
              </a:rPr>
              <a:t>_</a:t>
            </a:r>
            <a:r>
              <a:rPr sz="1200" i="1" spc="-150" dirty="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sz="1200" i="1" dirty="0">
                <a:solidFill>
                  <a:srgbClr val="282828"/>
                </a:solidFill>
                <a:latin typeface="Arial"/>
                <a:cs typeface="Arial"/>
              </a:rPr>
              <a:t>&gt;  </a:t>
            </a:r>
            <a:r>
              <a:rPr sz="1200" i="1" spc="-15" dirty="0">
                <a:solidFill>
                  <a:srgbClr val="282828"/>
                </a:solidFill>
                <a:latin typeface="Arial"/>
                <a:cs typeface="Arial"/>
              </a:rPr>
              <a:t>4000</a:t>
            </a:r>
            <a:r>
              <a:rPr sz="1200" i="1" spc="-100" dirty="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sz="1200" i="1" spc="-25" dirty="0">
                <a:solidFill>
                  <a:srgbClr val="282828"/>
                </a:solidFill>
                <a:latin typeface="Arial"/>
                <a:cs typeface="Arial"/>
              </a:rPr>
              <a:t>AND</a:t>
            </a:r>
            <a:r>
              <a:rPr sz="1200" i="1" spc="-35" dirty="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sz="1200" i="1" spc="-55" dirty="0">
                <a:solidFill>
                  <a:srgbClr val="282828"/>
                </a:solidFill>
                <a:latin typeface="Arial"/>
                <a:cs typeface="Arial"/>
              </a:rPr>
              <a:t>PAYLOAD_MASS</a:t>
            </a:r>
            <a:r>
              <a:rPr sz="1200" i="1" u="sng" spc="-55" dirty="0">
                <a:solidFill>
                  <a:srgbClr val="282828"/>
                </a:solidFill>
                <a:uFill>
                  <a:solidFill>
                    <a:srgbClr val="282828"/>
                  </a:solidFill>
                </a:uFill>
                <a:latin typeface="Times New Roman"/>
                <a:cs typeface="Times New Roman"/>
              </a:rPr>
              <a:t>	</a:t>
            </a:r>
            <a:r>
              <a:rPr sz="1200" i="1" spc="-35" dirty="0">
                <a:solidFill>
                  <a:srgbClr val="282828"/>
                </a:solidFill>
                <a:latin typeface="Arial"/>
                <a:cs typeface="Arial"/>
              </a:rPr>
              <a:t>KG_</a:t>
            </a:r>
            <a:r>
              <a:rPr sz="1200" i="1" spc="-105" dirty="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sz="1200" i="1" dirty="0">
                <a:solidFill>
                  <a:srgbClr val="282828"/>
                </a:solidFill>
                <a:latin typeface="Arial"/>
                <a:cs typeface="Arial"/>
              </a:rPr>
              <a:t>&lt;</a:t>
            </a:r>
            <a:r>
              <a:rPr sz="1200" i="1" spc="-60" dirty="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sz="1200" i="1" spc="-20" dirty="0">
                <a:solidFill>
                  <a:srgbClr val="282828"/>
                </a:solidFill>
                <a:latin typeface="Arial"/>
                <a:cs typeface="Arial"/>
              </a:rPr>
              <a:t>6000;)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har char="•"/>
            </a:pPr>
            <a:endParaRPr sz="1000">
              <a:latin typeface="Arial"/>
              <a:cs typeface="Arial"/>
            </a:endParaRPr>
          </a:p>
          <a:p>
            <a:pPr marL="201295" indent="-189230">
              <a:lnSpc>
                <a:spcPct val="100000"/>
              </a:lnSpc>
              <a:buChar char="•"/>
              <a:tabLst>
                <a:tab pos="201930" algn="l"/>
              </a:tabLst>
            </a:pPr>
            <a:r>
              <a:rPr sz="1450" spc="10" dirty="0">
                <a:latin typeface="Arial MT"/>
                <a:cs typeface="Arial MT"/>
              </a:rPr>
              <a:t>List</a:t>
            </a:r>
            <a:r>
              <a:rPr sz="1450" spc="-5" dirty="0">
                <a:latin typeface="Arial MT"/>
                <a:cs typeface="Arial MT"/>
              </a:rPr>
              <a:t> </a:t>
            </a:r>
            <a:r>
              <a:rPr sz="1450" spc="10" dirty="0">
                <a:latin typeface="Arial MT"/>
                <a:cs typeface="Arial MT"/>
              </a:rPr>
              <a:t>the total</a:t>
            </a:r>
            <a:r>
              <a:rPr sz="1450" spc="-10" dirty="0">
                <a:latin typeface="Arial MT"/>
                <a:cs typeface="Arial MT"/>
              </a:rPr>
              <a:t> </a:t>
            </a:r>
            <a:r>
              <a:rPr sz="1450" spc="20" dirty="0">
                <a:latin typeface="Arial MT"/>
                <a:cs typeface="Arial MT"/>
              </a:rPr>
              <a:t>number</a:t>
            </a:r>
            <a:r>
              <a:rPr sz="1450" spc="-15" dirty="0">
                <a:latin typeface="Arial MT"/>
                <a:cs typeface="Arial MT"/>
              </a:rPr>
              <a:t> </a:t>
            </a:r>
            <a:r>
              <a:rPr sz="1450" spc="15" dirty="0">
                <a:latin typeface="Arial MT"/>
                <a:cs typeface="Arial MT"/>
              </a:rPr>
              <a:t>of</a:t>
            </a:r>
            <a:r>
              <a:rPr sz="1450" spc="-5" dirty="0">
                <a:latin typeface="Arial MT"/>
                <a:cs typeface="Arial MT"/>
              </a:rPr>
              <a:t> </a:t>
            </a:r>
            <a:r>
              <a:rPr sz="1450" spc="10" dirty="0">
                <a:latin typeface="Arial MT"/>
                <a:cs typeface="Arial MT"/>
              </a:rPr>
              <a:t>successful</a:t>
            </a:r>
            <a:r>
              <a:rPr sz="1450" spc="-30" dirty="0">
                <a:latin typeface="Arial MT"/>
                <a:cs typeface="Arial MT"/>
              </a:rPr>
              <a:t> </a:t>
            </a:r>
            <a:r>
              <a:rPr sz="1450" spc="20" dirty="0">
                <a:latin typeface="Arial MT"/>
                <a:cs typeface="Arial MT"/>
              </a:rPr>
              <a:t>and</a:t>
            </a:r>
            <a:r>
              <a:rPr sz="1450" spc="10" dirty="0">
                <a:latin typeface="Arial MT"/>
                <a:cs typeface="Arial MT"/>
              </a:rPr>
              <a:t> failure</a:t>
            </a:r>
            <a:r>
              <a:rPr sz="1450" spc="-5" dirty="0">
                <a:latin typeface="Arial MT"/>
                <a:cs typeface="Arial MT"/>
              </a:rPr>
              <a:t> </a:t>
            </a:r>
            <a:r>
              <a:rPr sz="1450" spc="10" dirty="0">
                <a:latin typeface="Arial MT"/>
                <a:cs typeface="Arial MT"/>
              </a:rPr>
              <a:t>mission</a:t>
            </a:r>
            <a:r>
              <a:rPr sz="1450" spc="-5" dirty="0">
                <a:latin typeface="Arial MT"/>
                <a:cs typeface="Arial MT"/>
              </a:rPr>
              <a:t> </a:t>
            </a:r>
            <a:r>
              <a:rPr sz="1450" spc="15" dirty="0">
                <a:latin typeface="Arial MT"/>
                <a:cs typeface="Arial MT"/>
              </a:rPr>
              <a:t>outcomes</a:t>
            </a:r>
            <a:endParaRPr sz="145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00477" y="4699530"/>
            <a:ext cx="7106284" cy="85471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201295" marR="5080" indent="-189230">
              <a:lnSpc>
                <a:spcPct val="101099"/>
              </a:lnSpc>
              <a:spcBef>
                <a:spcPts val="85"/>
              </a:spcBef>
              <a:buClr>
                <a:srgbClr val="282828"/>
              </a:buClr>
              <a:buChar char="•"/>
              <a:tabLst>
                <a:tab pos="201930" algn="l"/>
              </a:tabLst>
            </a:pPr>
            <a:r>
              <a:rPr sz="1800" u="heavy" dirty="0">
                <a:solidFill>
                  <a:srgbClr val="0000FF"/>
                </a:solidFill>
                <a:uFill>
                  <a:solidFill>
                    <a:srgbClr val="0362C1"/>
                  </a:solidFill>
                </a:uFill>
                <a:latin typeface="Arial MT"/>
                <a:cs typeface="Arial MT"/>
              </a:rPr>
              <a:t>Here</a:t>
            </a:r>
            <a:r>
              <a:rPr sz="1800" spc="15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1800" spc="5" dirty="0">
                <a:solidFill>
                  <a:srgbClr val="282828"/>
                </a:solidFill>
                <a:latin typeface="Arial MT"/>
                <a:cs typeface="Arial MT"/>
              </a:rPr>
              <a:t>is</a:t>
            </a:r>
            <a:r>
              <a:rPr sz="1800" spc="-1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82828"/>
                </a:solidFill>
                <a:latin typeface="Arial MT"/>
                <a:cs typeface="Arial MT"/>
              </a:rPr>
              <a:t>the</a:t>
            </a:r>
            <a:r>
              <a:rPr sz="1800" spc="3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82828"/>
                </a:solidFill>
                <a:latin typeface="Arial MT"/>
                <a:cs typeface="Arial MT"/>
              </a:rPr>
              <a:t>GitHub URL</a:t>
            </a:r>
            <a:r>
              <a:rPr sz="1800" spc="-6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82828"/>
                </a:solidFill>
                <a:latin typeface="Arial MT"/>
                <a:cs typeface="Arial MT"/>
              </a:rPr>
              <a:t>of</a:t>
            </a:r>
            <a:r>
              <a:rPr sz="1800" spc="1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82828"/>
                </a:solidFill>
                <a:latin typeface="Arial MT"/>
                <a:cs typeface="Arial MT"/>
              </a:rPr>
              <a:t>your</a:t>
            </a:r>
            <a:r>
              <a:rPr sz="1800" spc="2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800" spc="5" dirty="0">
                <a:solidFill>
                  <a:srgbClr val="282828"/>
                </a:solidFill>
                <a:latin typeface="Arial MT"/>
                <a:cs typeface="Arial MT"/>
              </a:rPr>
              <a:t>completed</a:t>
            </a:r>
            <a:r>
              <a:rPr sz="1800" spc="-2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800" spc="5" dirty="0">
                <a:solidFill>
                  <a:srgbClr val="282828"/>
                </a:solidFill>
                <a:latin typeface="Arial MT"/>
                <a:cs typeface="Arial MT"/>
              </a:rPr>
              <a:t>EDA</a:t>
            </a:r>
            <a:r>
              <a:rPr sz="1800" spc="-11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800" spc="5" dirty="0">
                <a:solidFill>
                  <a:srgbClr val="282828"/>
                </a:solidFill>
                <a:latin typeface="Arial MT"/>
                <a:cs typeface="Arial MT"/>
              </a:rPr>
              <a:t>with</a:t>
            </a:r>
            <a:r>
              <a:rPr sz="1800" spc="-2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82828"/>
                </a:solidFill>
                <a:latin typeface="Arial MT"/>
                <a:cs typeface="Arial MT"/>
              </a:rPr>
              <a:t>SQL</a:t>
            </a:r>
            <a:r>
              <a:rPr sz="1800" spc="-4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82828"/>
                </a:solidFill>
                <a:latin typeface="Arial MT"/>
                <a:cs typeface="Arial MT"/>
              </a:rPr>
              <a:t>notebook. </a:t>
            </a:r>
            <a:r>
              <a:rPr sz="1800" spc="-484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800" spc="-15" dirty="0">
                <a:solidFill>
                  <a:srgbClr val="282828"/>
                </a:solidFill>
                <a:latin typeface="Arial MT"/>
                <a:cs typeface="Arial MT"/>
              </a:rPr>
              <a:t>(</a:t>
            </a:r>
            <a:r>
              <a:rPr sz="1000" i="1" spc="-15" dirty="0">
                <a:solidFill>
                  <a:srgbClr val="282828"/>
                </a:solidFill>
                <a:latin typeface="Arial"/>
                <a:cs typeface="Arial"/>
              </a:rPr>
              <a:t>https://github.com/cgatama/SpaceX-Falcon-9-1st-stage-Success-Landing-Prediction/blob/main/4.%20Space-</a:t>
            </a:r>
            <a:endParaRPr sz="1000">
              <a:latin typeface="Arial"/>
              <a:cs typeface="Arial"/>
            </a:endParaRPr>
          </a:p>
          <a:p>
            <a:pPr marL="200025">
              <a:lnSpc>
                <a:spcPct val="100000"/>
              </a:lnSpc>
              <a:spcBef>
                <a:spcPts val="15"/>
              </a:spcBef>
            </a:pPr>
            <a:r>
              <a:rPr sz="1000" i="1" spc="-10" dirty="0">
                <a:solidFill>
                  <a:srgbClr val="282828"/>
                </a:solidFill>
                <a:latin typeface="Arial"/>
                <a:cs typeface="Arial"/>
              </a:rPr>
              <a:t>X%20EDA%20Using%20SQL.ipynb</a:t>
            </a:r>
            <a:r>
              <a:rPr sz="1800" spc="-10" dirty="0">
                <a:solidFill>
                  <a:srgbClr val="282828"/>
                </a:solidFill>
                <a:latin typeface="Arial MT"/>
                <a:cs typeface="Arial MT"/>
              </a:rPr>
              <a:t>)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700438" y="1412254"/>
            <a:ext cx="4168775" cy="4902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050" spc="-5" dirty="0"/>
              <a:t>EDA</a:t>
            </a:r>
            <a:r>
              <a:rPr sz="3050" spc="-45" dirty="0"/>
              <a:t> </a:t>
            </a:r>
            <a:r>
              <a:rPr sz="3050" spc="-15" dirty="0"/>
              <a:t>with</a:t>
            </a:r>
            <a:r>
              <a:rPr sz="3050" spc="-35" dirty="0"/>
              <a:t> </a:t>
            </a:r>
            <a:r>
              <a:rPr sz="3050" dirty="0"/>
              <a:t>SQL</a:t>
            </a:r>
            <a:r>
              <a:rPr sz="3050" spc="-35" dirty="0"/>
              <a:t> </a:t>
            </a:r>
            <a:r>
              <a:rPr sz="3050" spc="-5" dirty="0"/>
              <a:t>(Cont.…)</a:t>
            </a:r>
            <a:endParaRPr sz="3050"/>
          </a:p>
        </p:txBody>
      </p:sp>
      <p:grpSp>
        <p:nvGrpSpPr>
          <p:cNvPr id="6" name="object 6"/>
          <p:cNvGrpSpPr/>
          <p:nvPr/>
        </p:nvGrpSpPr>
        <p:grpSpPr>
          <a:xfrm>
            <a:off x="1179575" y="2487167"/>
            <a:ext cx="7943215" cy="2005964"/>
            <a:chOff x="1179575" y="2487167"/>
            <a:chExt cx="7943215" cy="2005964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79575" y="2487167"/>
              <a:ext cx="7943087" cy="339851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79575" y="4238244"/>
              <a:ext cx="7943087" cy="254507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555"/>
              </a:lnSpc>
            </a:pPr>
            <a:fld id="{81D60167-4931-47E6-BA6A-407CBD079E47}" type="slidenum">
              <a:rPr spc="10" dirty="0"/>
              <a:t>14</a:t>
            </a:fld>
            <a:endParaRPr spc="1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55423" y="2616180"/>
            <a:ext cx="8488680" cy="24536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01295" marR="15875" indent="-189230">
              <a:lnSpc>
                <a:spcPct val="100800"/>
              </a:lnSpc>
              <a:spcBef>
                <a:spcPts val="95"/>
              </a:spcBef>
              <a:buChar char="•"/>
              <a:tabLst>
                <a:tab pos="201930" algn="l"/>
              </a:tabLst>
            </a:pPr>
            <a:r>
              <a:rPr sz="1800" dirty="0">
                <a:solidFill>
                  <a:srgbClr val="282828"/>
                </a:solidFill>
                <a:latin typeface="Arial MT"/>
                <a:cs typeface="Arial MT"/>
              </a:rPr>
              <a:t>Created</a:t>
            </a:r>
            <a:r>
              <a:rPr sz="1800" spc="1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82828"/>
                </a:solidFill>
                <a:latin typeface="Arial MT"/>
                <a:cs typeface="Arial MT"/>
              </a:rPr>
              <a:t>folium</a:t>
            </a:r>
            <a:r>
              <a:rPr sz="1800" spc="5" dirty="0">
                <a:solidFill>
                  <a:srgbClr val="282828"/>
                </a:solidFill>
                <a:latin typeface="Arial MT"/>
                <a:cs typeface="Arial MT"/>
              </a:rPr>
              <a:t> map</a:t>
            </a:r>
            <a:r>
              <a:rPr sz="180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800" spc="5" dirty="0">
                <a:solidFill>
                  <a:srgbClr val="282828"/>
                </a:solidFill>
                <a:latin typeface="Arial MT"/>
                <a:cs typeface="Arial MT"/>
              </a:rPr>
              <a:t>to</a:t>
            </a:r>
            <a:r>
              <a:rPr sz="1800" spc="1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800" spc="5" dirty="0">
                <a:solidFill>
                  <a:srgbClr val="282828"/>
                </a:solidFill>
                <a:latin typeface="Arial MT"/>
                <a:cs typeface="Arial MT"/>
              </a:rPr>
              <a:t>marked</a:t>
            </a:r>
            <a:r>
              <a:rPr sz="1800" spc="4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82828"/>
                </a:solidFill>
                <a:latin typeface="Arial MT"/>
                <a:cs typeface="Arial MT"/>
              </a:rPr>
              <a:t>all</a:t>
            </a:r>
            <a:r>
              <a:rPr sz="1800" spc="-1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82828"/>
                </a:solidFill>
                <a:latin typeface="Arial MT"/>
                <a:cs typeface="Arial MT"/>
              </a:rPr>
              <a:t>the</a:t>
            </a:r>
            <a:r>
              <a:rPr sz="1800" spc="1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82828"/>
                </a:solidFill>
                <a:latin typeface="Arial MT"/>
                <a:cs typeface="Arial MT"/>
              </a:rPr>
              <a:t>launch</a:t>
            </a:r>
            <a:r>
              <a:rPr sz="1800" spc="1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82828"/>
                </a:solidFill>
                <a:latin typeface="Arial MT"/>
                <a:cs typeface="Arial MT"/>
              </a:rPr>
              <a:t>sites,</a:t>
            </a:r>
            <a:r>
              <a:rPr sz="1800" spc="-5" dirty="0">
                <a:solidFill>
                  <a:srgbClr val="282828"/>
                </a:solidFill>
                <a:latin typeface="Arial MT"/>
                <a:cs typeface="Arial MT"/>
              </a:rPr>
              <a:t> and</a:t>
            </a:r>
            <a:r>
              <a:rPr sz="1800" spc="4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82828"/>
                </a:solidFill>
                <a:latin typeface="Arial MT"/>
                <a:cs typeface="Arial MT"/>
              </a:rPr>
              <a:t>created</a:t>
            </a:r>
            <a:r>
              <a:rPr sz="1800" spc="1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800" spc="5" dirty="0">
                <a:solidFill>
                  <a:srgbClr val="282828"/>
                </a:solidFill>
                <a:latin typeface="Arial MT"/>
                <a:cs typeface="Arial MT"/>
              </a:rPr>
              <a:t>map</a:t>
            </a:r>
            <a:r>
              <a:rPr sz="1800" spc="3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82828"/>
                </a:solidFill>
                <a:latin typeface="Arial MT"/>
                <a:cs typeface="Arial MT"/>
              </a:rPr>
              <a:t>objects</a:t>
            </a:r>
            <a:r>
              <a:rPr sz="1800" spc="-2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800" spc="10" dirty="0">
                <a:solidFill>
                  <a:srgbClr val="282828"/>
                </a:solidFill>
                <a:latin typeface="Arial MT"/>
                <a:cs typeface="Arial MT"/>
              </a:rPr>
              <a:t>such </a:t>
            </a:r>
            <a:r>
              <a:rPr sz="1800" spc="-484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800" spc="5" dirty="0">
                <a:solidFill>
                  <a:srgbClr val="282828"/>
                </a:solidFill>
                <a:latin typeface="Arial MT"/>
                <a:cs typeface="Arial MT"/>
              </a:rPr>
              <a:t>as </a:t>
            </a:r>
            <a:r>
              <a:rPr sz="1800" dirty="0">
                <a:solidFill>
                  <a:srgbClr val="282828"/>
                </a:solidFill>
                <a:latin typeface="Arial MT"/>
                <a:cs typeface="Arial MT"/>
              </a:rPr>
              <a:t>markers, circles, lines </a:t>
            </a:r>
            <a:r>
              <a:rPr sz="1800" spc="5" dirty="0">
                <a:solidFill>
                  <a:srgbClr val="282828"/>
                </a:solidFill>
                <a:latin typeface="Arial MT"/>
                <a:cs typeface="Arial MT"/>
              </a:rPr>
              <a:t>to </a:t>
            </a:r>
            <a:r>
              <a:rPr sz="1800" spc="-10" dirty="0">
                <a:solidFill>
                  <a:srgbClr val="282828"/>
                </a:solidFill>
                <a:latin typeface="Arial MT"/>
                <a:cs typeface="Arial MT"/>
              </a:rPr>
              <a:t>mark </a:t>
            </a:r>
            <a:r>
              <a:rPr sz="1800" dirty="0">
                <a:solidFill>
                  <a:srgbClr val="282828"/>
                </a:solidFill>
                <a:latin typeface="Arial MT"/>
                <a:cs typeface="Arial MT"/>
              </a:rPr>
              <a:t>the </a:t>
            </a:r>
            <a:r>
              <a:rPr sz="1800" spc="5" dirty="0">
                <a:solidFill>
                  <a:srgbClr val="282828"/>
                </a:solidFill>
                <a:latin typeface="Arial MT"/>
                <a:cs typeface="Arial MT"/>
              </a:rPr>
              <a:t>success </a:t>
            </a:r>
            <a:r>
              <a:rPr sz="1800" spc="-5" dirty="0">
                <a:solidFill>
                  <a:srgbClr val="282828"/>
                </a:solidFill>
                <a:latin typeface="Arial MT"/>
                <a:cs typeface="Arial MT"/>
              </a:rPr>
              <a:t>or </a:t>
            </a:r>
            <a:r>
              <a:rPr sz="1800" dirty="0">
                <a:solidFill>
                  <a:srgbClr val="282828"/>
                </a:solidFill>
                <a:latin typeface="Arial MT"/>
                <a:cs typeface="Arial MT"/>
              </a:rPr>
              <a:t>failure </a:t>
            </a:r>
            <a:r>
              <a:rPr sz="1800" spc="5" dirty="0">
                <a:solidFill>
                  <a:srgbClr val="282828"/>
                </a:solidFill>
                <a:latin typeface="Arial MT"/>
                <a:cs typeface="Arial MT"/>
              </a:rPr>
              <a:t>of launches for each </a:t>
            </a:r>
            <a:r>
              <a:rPr sz="1800" spc="1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800" spc="5" dirty="0">
                <a:solidFill>
                  <a:srgbClr val="282828"/>
                </a:solidFill>
                <a:latin typeface="Arial MT"/>
                <a:cs typeface="Arial MT"/>
              </a:rPr>
              <a:t>launch</a:t>
            </a:r>
            <a:r>
              <a:rPr sz="1800" spc="-5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82828"/>
                </a:solidFill>
                <a:latin typeface="Arial MT"/>
                <a:cs typeface="Arial MT"/>
              </a:rPr>
              <a:t>site.</a:t>
            </a:r>
            <a:endParaRPr sz="1800">
              <a:latin typeface="Arial MT"/>
              <a:cs typeface="Arial MT"/>
            </a:endParaRPr>
          </a:p>
          <a:p>
            <a:pPr marL="201295" indent="-189230">
              <a:lnSpc>
                <a:spcPct val="100000"/>
              </a:lnSpc>
              <a:spcBef>
                <a:spcPts val="1175"/>
              </a:spcBef>
              <a:buChar char="•"/>
              <a:tabLst>
                <a:tab pos="201930" algn="l"/>
              </a:tabLst>
            </a:pPr>
            <a:r>
              <a:rPr sz="1800" spc="-10" dirty="0">
                <a:solidFill>
                  <a:srgbClr val="282828"/>
                </a:solidFill>
                <a:latin typeface="Arial MT"/>
                <a:cs typeface="Arial MT"/>
              </a:rPr>
              <a:t>Created</a:t>
            </a:r>
            <a:r>
              <a:rPr sz="1800" spc="5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800" spc="5" dirty="0">
                <a:solidFill>
                  <a:srgbClr val="282828"/>
                </a:solidFill>
                <a:latin typeface="Arial MT"/>
                <a:cs typeface="Arial MT"/>
              </a:rPr>
              <a:t>a</a:t>
            </a:r>
            <a:r>
              <a:rPr sz="1800" spc="2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82828"/>
                </a:solidFill>
                <a:latin typeface="Arial MT"/>
                <a:cs typeface="Arial MT"/>
              </a:rPr>
              <a:t>launch </a:t>
            </a:r>
            <a:r>
              <a:rPr sz="1800" spc="5" dirty="0">
                <a:solidFill>
                  <a:srgbClr val="282828"/>
                </a:solidFill>
                <a:latin typeface="Arial MT"/>
                <a:cs typeface="Arial MT"/>
              </a:rPr>
              <a:t>set</a:t>
            </a:r>
            <a:r>
              <a:rPr sz="1800" dirty="0">
                <a:solidFill>
                  <a:srgbClr val="282828"/>
                </a:solidFill>
                <a:latin typeface="Arial MT"/>
                <a:cs typeface="Arial MT"/>
              </a:rPr>
              <a:t> outcomes</a:t>
            </a:r>
            <a:r>
              <a:rPr sz="1800" spc="3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82828"/>
                </a:solidFill>
                <a:latin typeface="Arial MT"/>
                <a:cs typeface="Arial MT"/>
              </a:rPr>
              <a:t>(failure=0</a:t>
            </a:r>
            <a:r>
              <a:rPr sz="1800" spc="2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800" spc="5" dirty="0">
                <a:solidFill>
                  <a:srgbClr val="282828"/>
                </a:solidFill>
                <a:latin typeface="Arial MT"/>
                <a:cs typeface="Arial MT"/>
              </a:rPr>
              <a:t>or </a:t>
            </a:r>
            <a:r>
              <a:rPr sz="1800" dirty="0">
                <a:solidFill>
                  <a:srgbClr val="282828"/>
                </a:solidFill>
                <a:latin typeface="Arial MT"/>
                <a:cs typeface="Arial MT"/>
              </a:rPr>
              <a:t>success=1).</a:t>
            </a:r>
            <a:endParaRPr sz="1800">
              <a:latin typeface="Arial MT"/>
              <a:cs typeface="Arial MT"/>
            </a:endParaRPr>
          </a:p>
          <a:p>
            <a:pPr marL="201295" marR="5080" indent="-189230">
              <a:lnSpc>
                <a:spcPts val="2140"/>
              </a:lnSpc>
              <a:spcBef>
                <a:spcPts val="1265"/>
              </a:spcBef>
              <a:buClr>
                <a:srgbClr val="282828"/>
              </a:buClr>
              <a:buChar char="•"/>
              <a:tabLst>
                <a:tab pos="201930" algn="l"/>
              </a:tabLst>
            </a:pPr>
            <a:r>
              <a:rPr sz="1800" u="heavy" spc="-10" dirty="0">
                <a:solidFill>
                  <a:srgbClr val="0000FF"/>
                </a:solidFill>
                <a:uFill>
                  <a:solidFill>
                    <a:srgbClr val="934F70"/>
                  </a:solidFill>
                </a:uFill>
                <a:latin typeface="Arial MT"/>
                <a:cs typeface="Arial MT"/>
              </a:rPr>
              <a:t>Here</a:t>
            </a:r>
            <a:r>
              <a:rPr sz="1800" u="heavy" spc="35" dirty="0">
                <a:solidFill>
                  <a:srgbClr val="0000FF"/>
                </a:solidFill>
                <a:uFill>
                  <a:solidFill>
                    <a:srgbClr val="934F70"/>
                  </a:solidFill>
                </a:uFill>
                <a:latin typeface="Arial MT"/>
                <a:cs typeface="Arial MT"/>
              </a:rPr>
              <a:t> </a:t>
            </a:r>
            <a:r>
              <a:rPr sz="1800" u="heavy" spc="5" dirty="0">
                <a:solidFill>
                  <a:srgbClr val="0000FF"/>
                </a:solidFill>
                <a:uFill>
                  <a:solidFill>
                    <a:srgbClr val="934F70"/>
                  </a:solidFill>
                </a:uFill>
                <a:latin typeface="Arial MT"/>
                <a:cs typeface="Arial MT"/>
              </a:rPr>
              <a:t>is</a:t>
            </a:r>
            <a:r>
              <a:rPr sz="1800" u="heavy" spc="-10" dirty="0">
                <a:solidFill>
                  <a:srgbClr val="0000FF"/>
                </a:solidFill>
                <a:uFill>
                  <a:solidFill>
                    <a:srgbClr val="934F70"/>
                  </a:solidFill>
                </a:uFill>
                <a:latin typeface="Arial MT"/>
                <a:cs typeface="Arial MT"/>
              </a:rPr>
              <a:t> </a:t>
            </a:r>
            <a:r>
              <a:rPr sz="1800" u="heavy" spc="5" dirty="0">
                <a:solidFill>
                  <a:srgbClr val="0000FF"/>
                </a:solidFill>
                <a:uFill>
                  <a:solidFill>
                    <a:srgbClr val="934F70"/>
                  </a:solidFill>
                </a:uFill>
                <a:latin typeface="Arial MT"/>
                <a:cs typeface="Arial MT"/>
              </a:rPr>
              <a:t>the</a:t>
            </a:r>
            <a:r>
              <a:rPr sz="1800" u="heavy" spc="20" dirty="0">
                <a:solidFill>
                  <a:srgbClr val="0000FF"/>
                </a:solidFill>
                <a:uFill>
                  <a:solidFill>
                    <a:srgbClr val="934F70"/>
                  </a:solidFill>
                </a:uFill>
                <a:latin typeface="Arial MT"/>
                <a:cs typeface="Arial MT"/>
              </a:rPr>
              <a:t> </a:t>
            </a:r>
            <a:r>
              <a:rPr sz="1800" u="heavy" spc="5" dirty="0">
                <a:solidFill>
                  <a:srgbClr val="0000FF"/>
                </a:solidFill>
                <a:uFill>
                  <a:solidFill>
                    <a:srgbClr val="934F70"/>
                  </a:solidFill>
                </a:uFill>
                <a:latin typeface="Arial MT"/>
                <a:cs typeface="Arial MT"/>
              </a:rPr>
              <a:t>GitHub</a:t>
            </a:r>
            <a:r>
              <a:rPr sz="1800" u="heavy" dirty="0">
                <a:solidFill>
                  <a:srgbClr val="0000FF"/>
                </a:solidFill>
                <a:uFill>
                  <a:solidFill>
                    <a:srgbClr val="934F70"/>
                  </a:solidFill>
                </a:uFill>
                <a:latin typeface="Arial MT"/>
                <a:cs typeface="Arial MT"/>
              </a:rPr>
              <a:t> </a:t>
            </a:r>
            <a:r>
              <a:rPr sz="1800" u="heavy" spc="-5" dirty="0">
                <a:solidFill>
                  <a:srgbClr val="0000FF"/>
                </a:solidFill>
                <a:uFill>
                  <a:solidFill>
                    <a:srgbClr val="934F70"/>
                  </a:solidFill>
                </a:uFill>
                <a:latin typeface="Arial MT"/>
                <a:cs typeface="Arial MT"/>
              </a:rPr>
              <a:t>URL</a:t>
            </a:r>
            <a:r>
              <a:rPr sz="1800" spc="-35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1800" spc="5" dirty="0">
                <a:solidFill>
                  <a:srgbClr val="282828"/>
                </a:solidFill>
                <a:latin typeface="Arial MT"/>
                <a:cs typeface="Arial MT"/>
              </a:rPr>
              <a:t>of</a:t>
            </a:r>
            <a:r>
              <a:rPr sz="1800" spc="-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800" spc="5" dirty="0">
                <a:solidFill>
                  <a:srgbClr val="282828"/>
                </a:solidFill>
                <a:latin typeface="Arial MT"/>
                <a:cs typeface="Arial MT"/>
              </a:rPr>
              <a:t>the</a:t>
            </a:r>
            <a:r>
              <a:rPr sz="1800" spc="1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82828"/>
                </a:solidFill>
                <a:latin typeface="Arial MT"/>
                <a:cs typeface="Arial MT"/>
              </a:rPr>
              <a:t>completed</a:t>
            </a:r>
            <a:r>
              <a:rPr sz="1800" spc="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82828"/>
                </a:solidFill>
                <a:latin typeface="Arial MT"/>
                <a:cs typeface="Arial MT"/>
              </a:rPr>
              <a:t>interactive</a:t>
            </a:r>
            <a:r>
              <a:rPr sz="1800" spc="-2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800" spc="5" dirty="0">
                <a:solidFill>
                  <a:srgbClr val="282828"/>
                </a:solidFill>
                <a:latin typeface="Arial MT"/>
                <a:cs typeface="Arial MT"/>
              </a:rPr>
              <a:t>map</a:t>
            </a:r>
            <a:r>
              <a:rPr sz="1800" spc="2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82828"/>
                </a:solidFill>
                <a:latin typeface="Arial MT"/>
                <a:cs typeface="Arial MT"/>
              </a:rPr>
              <a:t>with</a:t>
            </a:r>
            <a:r>
              <a:rPr sz="1800" spc="1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82828"/>
                </a:solidFill>
                <a:latin typeface="Arial MT"/>
                <a:cs typeface="Arial MT"/>
              </a:rPr>
              <a:t>Folium</a:t>
            </a:r>
            <a:r>
              <a:rPr sz="1800" spc="1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82828"/>
                </a:solidFill>
                <a:latin typeface="Arial MT"/>
                <a:cs typeface="Arial MT"/>
              </a:rPr>
              <a:t>map,</a:t>
            </a:r>
            <a:r>
              <a:rPr sz="1800" spc="3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800" spc="5" dirty="0">
                <a:solidFill>
                  <a:srgbClr val="282828"/>
                </a:solidFill>
                <a:latin typeface="Arial MT"/>
                <a:cs typeface="Arial MT"/>
              </a:rPr>
              <a:t>as</a:t>
            </a:r>
            <a:r>
              <a:rPr sz="1800" spc="1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82828"/>
                </a:solidFill>
                <a:latin typeface="Arial MT"/>
                <a:cs typeface="Arial MT"/>
              </a:rPr>
              <a:t>an </a:t>
            </a:r>
            <a:r>
              <a:rPr sz="180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82828"/>
                </a:solidFill>
                <a:latin typeface="Arial MT"/>
                <a:cs typeface="Arial MT"/>
              </a:rPr>
              <a:t>external</a:t>
            </a:r>
            <a:r>
              <a:rPr sz="1800" spc="8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82828"/>
                </a:solidFill>
                <a:latin typeface="Arial MT"/>
                <a:cs typeface="Arial MT"/>
              </a:rPr>
              <a:t>reference</a:t>
            </a:r>
            <a:r>
              <a:rPr sz="1800" spc="6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82828"/>
                </a:solidFill>
                <a:latin typeface="Arial MT"/>
                <a:cs typeface="Arial MT"/>
              </a:rPr>
              <a:t>and</a:t>
            </a:r>
            <a:r>
              <a:rPr sz="1800" spc="5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82828"/>
                </a:solidFill>
                <a:latin typeface="Arial MT"/>
                <a:cs typeface="Arial MT"/>
              </a:rPr>
              <a:t>peer-review</a:t>
            </a:r>
            <a:r>
              <a:rPr sz="1800" spc="6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82828"/>
                </a:solidFill>
                <a:latin typeface="Arial MT"/>
                <a:cs typeface="Arial MT"/>
              </a:rPr>
              <a:t>purpose</a:t>
            </a:r>
            <a:r>
              <a:rPr sz="1800" spc="5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800" spc="-25" dirty="0">
                <a:solidFill>
                  <a:srgbClr val="282828"/>
                </a:solidFill>
                <a:latin typeface="Arial MT"/>
                <a:cs typeface="Arial MT"/>
              </a:rPr>
              <a:t>(</a:t>
            </a:r>
            <a:r>
              <a:rPr sz="1350" i="1" spc="-25" dirty="0">
                <a:solidFill>
                  <a:srgbClr val="282828"/>
                </a:solidFill>
                <a:latin typeface="Arial"/>
                <a:cs typeface="Arial"/>
              </a:rPr>
              <a:t>https://github.com/cgatama/SpaceX-Falcon-9-1st-</a:t>
            </a:r>
            <a:endParaRPr sz="1350">
              <a:latin typeface="Arial"/>
              <a:cs typeface="Arial"/>
            </a:endParaRPr>
          </a:p>
          <a:p>
            <a:pPr marL="201295">
              <a:lnSpc>
                <a:spcPts val="1555"/>
              </a:lnSpc>
            </a:pPr>
            <a:r>
              <a:rPr sz="1350" i="1" spc="-25" dirty="0">
                <a:solidFill>
                  <a:srgbClr val="282828"/>
                </a:solidFill>
                <a:latin typeface="Arial"/>
                <a:cs typeface="Arial"/>
              </a:rPr>
              <a:t>stage-Success-Landing-Prediction/blob/main/6.Space-</a:t>
            </a:r>
            <a:endParaRPr sz="1350">
              <a:latin typeface="Arial"/>
              <a:cs typeface="Arial"/>
            </a:endParaRPr>
          </a:p>
          <a:p>
            <a:pPr marL="201295">
              <a:lnSpc>
                <a:spcPts val="2150"/>
              </a:lnSpc>
            </a:pPr>
            <a:r>
              <a:rPr sz="1350" i="1" spc="-25" dirty="0">
                <a:solidFill>
                  <a:srgbClr val="282828"/>
                </a:solidFill>
                <a:latin typeface="Arial"/>
                <a:cs typeface="Arial"/>
              </a:rPr>
              <a:t>X%20Launch%20Sites%20Locations%20Analysis%20with%20Folium-Interactive%20Visual%20Analytics.ipynb</a:t>
            </a:r>
            <a:r>
              <a:rPr sz="1800" spc="-25" dirty="0">
                <a:solidFill>
                  <a:srgbClr val="282828"/>
                </a:solidFill>
                <a:latin typeface="Arial MT"/>
                <a:cs typeface="Arial MT"/>
              </a:rPr>
              <a:t>)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555"/>
              </a:lnSpc>
            </a:pPr>
            <a:fld id="{81D60167-4931-47E6-BA6A-407CBD079E47}" type="slidenum">
              <a:rPr spc="10" dirty="0"/>
              <a:t>15</a:t>
            </a:fld>
            <a:endParaRPr spc="10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00438" y="1412254"/>
            <a:ext cx="6235700" cy="4902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050" spc="-15" dirty="0"/>
              <a:t>Build</a:t>
            </a:r>
            <a:r>
              <a:rPr sz="3050" spc="40" dirty="0"/>
              <a:t> </a:t>
            </a:r>
            <a:r>
              <a:rPr sz="3050" spc="-15" dirty="0"/>
              <a:t>an</a:t>
            </a:r>
            <a:r>
              <a:rPr sz="3050" spc="15" dirty="0"/>
              <a:t> </a:t>
            </a:r>
            <a:r>
              <a:rPr sz="3050" spc="-5" dirty="0"/>
              <a:t>Interactive</a:t>
            </a:r>
            <a:r>
              <a:rPr sz="3050" spc="-15" dirty="0"/>
              <a:t> Map</a:t>
            </a:r>
            <a:r>
              <a:rPr sz="3050" spc="15" dirty="0"/>
              <a:t> </a:t>
            </a:r>
            <a:r>
              <a:rPr sz="3050" spc="-15" dirty="0"/>
              <a:t>with</a:t>
            </a:r>
            <a:r>
              <a:rPr sz="3050" spc="15" dirty="0"/>
              <a:t> </a:t>
            </a:r>
            <a:r>
              <a:rPr sz="3050" spc="-10" dirty="0"/>
              <a:t>Folium</a:t>
            </a:r>
            <a:endParaRPr sz="305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00477" y="2575054"/>
            <a:ext cx="7770495" cy="319151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201295" indent="-189230">
              <a:lnSpc>
                <a:spcPct val="100000"/>
              </a:lnSpc>
              <a:spcBef>
                <a:spcPts val="110"/>
              </a:spcBef>
              <a:buChar char="•"/>
              <a:tabLst>
                <a:tab pos="201930" algn="l"/>
              </a:tabLst>
            </a:pPr>
            <a:r>
              <a:rPr sz="1800" spc="5" dirty="0">
                <a:solidFill>
                  <a:srgbClr val="282828"/>
                </a:solidFill>
                <a:latin typeface="Arial MT"/>
                <a:cs typeface="Arial MT"/>
              </a:rPr>
              <a:t>Built</a:t>
            </a:r>
            <a:r>
              <a:rPr sz="1800" spc="-4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800" spc="5" dirty="0">
                <a:solidFill>
                  <a:srgbClr val="282828"/>
                </a:solidFill>
                <a:latin typeface="Arial MT"/>
                <a:cs typeface="Arial MT"/>
              </a:rPr>
              <a:t>an</a:t>
            </a:r>
            <a:r>
              <a:rPr sz="1800" spc="2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82828"/>
                </a:solidFill>
                <a:latin typeface="Arial MT"/>
                <a:cs typeface="Arial MT"/>
              </a:rPr>
              <a:t>interactive</a:t>
            </a:r>
            <a:r>
              <a:rPr sz="1800" spc="-3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82828"/>
                </a:solidFill>
                <a:latin typeface="Arial MT"/>
                <a:cs typeface="Arial MT"/>
              </a:rPr>
              <a:t>dashboard</a:t>
            </a:r>
            <a:r>
              <a:rPr sz="1800" spc="4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82828"/>
                </a:solidFill>
                <a:latin typeface="Arial MT"/>
                <a:cs typeface="Arial MT"/>
              </a:rPr>
              <a:t>application</a:t>
            </a:r>
            <a:r>
              <a:rPr sz="1800" spc="-1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282828"/>
                </a:solidFill>
                <a:latin typeface="Arial MT"/>
                <a:cs typeface="Arial MT"/>
              </a:rPr>
              <a:t>with</a:t>
            </a:r>
            <a:r>
              <a:rPr sz="1800" spc="4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82828"/>
                </a:solidFill>
                <a:latin typeface="Arial MT"/>
                <a:cs typeface="Arial MT"/>
              </a:rPr>
              <a:t>Plotly</a:t>
            </a:r>
            <a:r>
              <a:rPr sz="1800" spc="-2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800" spc="5" dirty="0">
                <a:solidFill>
                  <a:srgbClr val="282828"/>
                </a:solidFill>
                <a:latin typeface="Arial MT"/>
                <a:cs typeface="Arial MT"/>
              </a:rPr>
              <a:t>dash</a:t>
            </a:r>
            <a:r>
              <a:rPr sz="1800" spc="-1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800" spc="5" dirty="0">
                <a:solidFill>
                  <a:srgbClr val="282828"/>
                </a:solidFill>
                <a:latin typeface="Arial MT"/>
                <a:cs typeface="Arial MT"/>
              </a:rPr>
              <a:t>by:</a:t>
            </a:r>
            <a:endParaRPr sz="1800">
              <a:latin typeface="Arial MT"/>
              <a:cs typeface="Arial MT"/>
            </a:endParaRPr>
          </a:p>
          <a:p>
            <a:pPr marL="577850" lvl="1" indent="-189865">
              <a:lnSpc>
                <a:spcPct val="100000"/>
              </a:lnSpc>
              <a:spcBef>
                <a:spcPts val="1205"/>
              </a:spcBef>
              <a:buChar char="•"/>
              <a:tabLst>
                <a:tab pos="578485" algn="l"/>
              </a:tabLst>
            </a:pPr>
            <a:r>
              <a:rPr sz="1450" spc="15" dirty="0">
                <a:solidFill>
                  <a:srgbClr val="282828"/>
                </a:solidFill>
                <a:latin typeface="Arial MT"/>
                <a:cs typeface="Arial MT"/>
              </a:rPr>
              <a:t>Adding</a:t>
            </a:r>
            <a:r>
              <a:rPr sz="1450" spc="-4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450" spc="20" dirty="0">
                <a:solidFill>
                  <a:srgbClr val="282828"/>
                </a:solidFill>
                <a:latin typeface="Arial MT"/>
                <a:cs typeface="Arial MT"/>
              </a:rPr>
              <a:t>a</a:t>
            </a:r>
            <a:r>
              <a:rPr sz="145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450" spc="10" dirty="0">
                <a:solidFill>
                  <a:srgbClr val="282828"/>
                </a:solidFill>
                <a:latin typeface="Arial MT"/>
                <a:cs typeface="Arial MT"/>
              </a:rPr>
              <a:t>Launch</a:t>
            </a:r>
            <a:r>
              <a:rPr sz="145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450" spc="15" dirty="0">
                <a:solidFill>
                  <a:srgbClr val="282828"/>
                </a:solidFill>
                <a:latin typeface="Arial MT"/>
                <a:cs typeface="Arial MT"/>
              </a:rPr>
              <a:t>Site</a:t>
            </a:r>
            <a:r>
              <a:rPr sz="1450" spc="-1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450" spc="15" dirty="0">
                <a:solidFill>
                  <a:srgbClr val="282828"/>
                </a:solidFill>
                <a:latin typeface="Arial MT"/>
                <a:cs typeface="Arial MT"/>
              </a:rPr>
              <a:t>Drop-down</a:t>
            </a:r>
            <a:r>
              <a:rPr sz="1450" spc="-3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450" spc="10" dirty="0">
                <a:solidFill>
                  <a:srgbClr val="282828"/>
                </a:solidFill>
                <a:latin typeface="Arial MT"/>
                <a:cs typeface="Arial MT"/>
              </a:rPr>
              <a:t>Input</a:t>
            </a:r>
            <a:r>
              <a:rPr sz="1450" spc="-1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450" spc="10" dirty="0">
                <a:solidFill>
                  <a:srgbClr val="282828"/>
                </a:solidFill>
                <a:latin typeface="Arial MT"/>
                <a:cs typeface="Arial MT"/>
              </a:rPr>
              <a:t>Component</a:t>
            </a:r>
            <a:endParaRPr sz="1450">
              <a:latin typeface="Arial MT"/>
              <a:cs typeface="Arial MT"/>
            </a:endParaRPr>
          </a:p>
          <a:p>
            <a:pPr marL="577850" marR="749935" lvl="1" indent="-189230">
              <a:lnSpc>
                <a:spcPct val="102099"/>
              </a:lnSpc>
              <a:spcBef>
                <a:spcPts val="1160"/>
              </a:spcBef>
              <a:buChar char="•"/>
              <a:tabLst>
                <a:tab pos="578485" algn="l"/>
              </a:tabLst>
            </a:pPr>
            <a:r>
              <a:rPr sz="1450" spc="15" dirty="0">
                <a:solidFill>
                  <a:srgbClr val="282828"/>
                </a:solidFill>
                <a:latin typeface="Arial MT"/>
                <a:cs typeface="Arial MT"/>
              </a:rPr>
              <a:t>Adding</a:t>
            </a:r>
            <a:r>
              <a:rPr sz="1450" spc="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450" spc="20" dirty="0">
                <a:solidFill>
                  <a:srgbClr val="282828"/>
                </a:solidFill>
                <a:latin typeface="Arial MT"/>
                <a:cs typeface="Arial MT"/>
              </a:rPr>
              <a:t>a</a:t>
            </a:r>
            <a:r>
              <a:rPr sz="1450" spc="-2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450" spc="15" dirty="0">
                <a:solidFill>
                  <a:srgbClr val="282828"/>
                </a:solidFill>
                <a:latin typeface="Arial MT"/>
                <a:cs typeface="Arial MT"/>
              </a:rPr>
              <a:t>callback</a:t>
            </a:r>
            <a:r>
              <a:rPr sz="1450" spc="-1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450" spc="15" dirty="0">
                <a:solidFill>
                  <a:srgbClr val="282828"/>
                </a:solidFill>
                <a:latin typeface="Arial MT"/>
                <a:cs typeface="Arial MT"/>
              </a:rPr>
              <a:t>function</a:t>
            </a:r>
            <a:r>
              <a:rPr sz="1450" spc="-4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450" spc="15" dirty="0">
                <a:solidFill>
                  <a:srgbClr val="282828"/>
                </a:solidFill>
                <a:latin typeface="Arial MT"/>
                <a:cs typeface="Arial MT"/>
              </a:rPr>
              <a:t>to</a:t>
            </a:r>
            <a:r>
              <a:rPr sz="1450" spc="2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450" spc="15" dirty="0">
                <a:solidFill>
                  <a:srgbClr val="282828"/>
                </a:solidFill>
                <a:latin typeface="Arial MT"/>
                <a:cs typeface="Arial MT"/>
              </a:rPr>
              <a:t>render</a:t>
            </a:r>
            <a:r>
              <a:rPr sz="1450" spc="-2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450" spc="10" dirty="0">
                <a:solidFill>
                  <a:srgbClr val="282828"/>
                </a:solidFill>
                <a:latin typeface="Arial MT"/>
                <a:cs typeface="Arial MT"/>
              </a:rPr>
              <a:t>success-pie-chart</a:t>
            </a:r>
            <a:r>
              <a:rPr sz="1450" spc="-1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450" spc="20" dirty="0">
                <a:solidFill>
                  <a:srgbClr val="282828"/>
                </a:solidFill>
                <a:latin typeface="Arial MT"/>
                <a:cs typeface="Arial MT"/>
              </a:rPr>
              <a:t>based</a:t>
            </a:r>
            <a:r>
              <a:rPr sz="1450" spc="-2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450" spc="20" dirty="0">
                <a:solidFill>
                  <a:srgbClr val="282828"/>
                </a:solidFill>
                <a:latin typeface="Arial MT"/>
                <a:cs typeface="Arial MT"/>
              </a:rPr>
              <a:t>on</a:t>
            </a:r>
            <a:r>
              <a:rPr sz="1450" spc="-1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450" spc="15" dirty="0">
                <a:solidFill>
                  <a:srgbClr val="282828"/>
                </a:solidFill>
                <a:latin typeface="Arial MT"/>
                <a:cs typeface="Arial MT"/>
              </a:rPr>
              <a:t>selected</a:t>
            </a:r>
            <a:r>
              <a:rPr sz="1450" spc="-1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450" spc="10" dirty="0">
                <a:solidFill>
                  <a:srgbClr val="282828"/>
                </a:solidFill>
                <a:latin typeface="Arial MT"/>
                <a:cs typeface="Arial MT"/>
              </a:rPr>
              <a:t>site </a:t>
            </a:r>
            <a:r>
              <a:rPr sz="1450" spc="-38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450" spc="5" dirty="0">
                <a:solidFill>
                  <a:srgbClr val="282828"/>
                </a:solidFill>
                <a:latin typeface="Arial MT"/>
                <a:cs typeface="Arial MT"/>
              </a:rPr>
              <a:t>dropdown</a:t>
            </a:r>
            <a:endParaRPr sz="1450">
              <a:latin typeface="Arial MT"/>
              <a:cs typeface="Arial MT"/>
            </a:endParaRPr>
          </a:p>
          <a:p>
            <a:pPr marL="577850" lvl="1" indent="-189865">
              <a:lnSpc>
                <a:spcPct val="100000"/>
              </a:lnSpc>
              <a:spcBef>
                <a:spcPts val="1200"/>
              </a:spcBef>
              <a:buChar char="•"/>
              <a:tabLst>
                <a:tab pos="578485" algn="l"/>
              </a:tabLst>
            </a:pPr>
            <a:r>
              <a:rPr sz="1450" spc="15" dirty="0">
                <a:solidFill>
                  <a:srgbClr val="282828"/>
                </a:solidFill>
                <a:latin typeface="Arial MT"/>
                <a:cs typeface="Arial MT"/>
              </a:rPr>
              <a:t>Adding</a:t>
            </a:r>
            <a:r>
              <a:rPr sz="1450" spc="-4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450" spc="20" dirty="0">
                <a:solidFill>
                  <a:srgbClr val="282828"/>
                </a:solidFill>
                <a:latin typeface="Arial MT"/>
                <a:cs typeface="Arial MT"/>
              </a:rPr>
              <a:t>a</a:t>
            </a:r>
            <a:r>
              <a:rPr sz="145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450" spc="10" dirty="0">
                <a:solidFill>
                  <a:srgbClr val="282828"/>
                </a:solidFill>
                <a:latin typeface="Arial MT"/>
                <a:cs typeface="Arial MT"/>
              </a:rPr>
              <a:t>Range</a:t>
            </a:r>
            <a:r>
              <a:rPr sz="1450" spc="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450" spc="10" dirty="0">
                <a:solidFill>
                  <a:srgbClr val="282828"/>
                </a:solidFill>
                <a:latin typeface="Arial MT"/>
                <a:cs typeface="Arial MT"/>
              </a:rPr>
              <a:t>Slider</a:t>
            </a:r>
            <a:r>
              <a:rPr sz="1450" spc="-2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450" spc="15" dirty="0">
                <a:solidFill>
                  <a:srgbClr val="282828"/>
                </a:solidFill>
                <a:latin typeface="Arial MT"/>
                <a:cs typeface="Arial MT"/>
              </a:rPr>
              <a:t>to</a:t>
            </a:r>
            <a:r>
              <a:rPr sz="1450" spc="-1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450" spc="15" dirty="0">
                <a:solidFill>
                  <a:srgbClr val="282828"/>
                </a:solidFill>
                <a:latin typeface="Arial MT"/>
                <a:cs typeface="Arial MT"/>
              </a:rPr>
              <a:t>Select</a:t>
            </a:r>
            <a:r>
              <a:rPr sz="1450" spc="-2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450" spc="10" dirty="0">
                <a:solidFill>
                  <a:srgbClr val="282828"/>
                </a:solidFill>
                <a:latin typeface="Arial MT"/>
                <a:cs typeface="Arial MT"/>
              </a:rPr>
              <a:t>Payload</a:t>
            </a:r>
            <a:endParaRPr sz="1450">
              <a:latin typeface="Arial MT"/>
              <a:cs typeface="Arial MT"/>
            </a:endParaRPr>
          </a:p>
          <a:p>
            <a:pPr marL="577850" lvl="1" indent="-189865">
              <a:lnSpc>
                <a:spcPct val="100000"/>
              </a:lnSpc>
              <a:spcBef>
                <a:spcPts val="1200"/>
              </a:spcBef>
              <a:buChar char="•"/>
              <a:tabLst>
                <a:tab pos="578485" algn="l"/>
              </a:tabLst>
            </a:pPr>
            <a:r>
              <a:rPr sz="1450" spc="20" dirty="0">
                <a:solidFill>
                  <a:srgbClr val="282828"/>
                </a:solidFill>
                <a:latin typeface="Arial MT"/>
                <a:cs typeface="Arial MT"/>
              </a:rPr>
              <a:t>Addeng</a:t>
            </a:r>
            <a:r>
              <a:rPr sz="1450" spc="-1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450" spc="20" dirty="0">
                <a:solidFill>
                  <a:srgbClr val="282828"/>
                </a:solidFill>
                <a:latin typeface="Arial MT"/>
                <a:cs typeface="Arial MT"/>
              </a:rPr>
              <a:t>a</a:t>
            </a:r>
            <a:r>
              <a:rPr sz="1450" spc="-2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450" spc="15" dirty="0">
                <a:solidFill>
                  <a:srgbClr val="282828"/>
                </a:solidFill>
                <a:latin typeface="Arial MT"/>
                <a:cs typeface="Arial MT"/>
              </a:rPr>
              <a:t>callback</a:t>
            </a:r>
            <a:r>
              <a:rPr sz="1450" spc="-1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450" spc="15" dirty="0">
                <a:solidFill>
                  <a:srgbClr val="282828"/>
                </a:solidFill>
                <a:latin typeface="Arial MT"/>
                <a:cs typeface="Arial MT"/>
              </a:rPr>
              <a:t>function</a:t>
            </a:r>
            <a:r>
              <a:rPr sz="1450" spc="-3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450" spc="5" dirty="0">
                <a:solidFill>
                  <a:srgbClr val="282828"/>
                </a:solidFill>
                <a:latin typeface="Arial MT"/>
                <a:cs typeface="Arial MT"/>
              </a:rPr>
              <a:t>to</a:t>
            </a:r>
            <a:r>
              <a:rPr sz="1450" spc="2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450" spc="15" dirty="0">
                <a:solidFill>
                  <a:srgbClr val="282828"/>
                </a:solidFill>
                <a:latin typeface="Arial MT"/>
                <a:cs typeface="Arial MT"/>
              </a:rPr>
              <a:t>render</a:t>
            </a:r>
            <a:r>
              <a:rPr sz="1450" spc="-2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450" spc="10" dirty="0">
                <a:solidFill>
                  <a:srgbClr val="282828"/>
                </a:solidFill>
                <a:latin typeface="Arial MT"/>
                <a:cs typeface="Arial MT"/>
              </a:rPr>
              <a:t>the success-payload-scatter-chart</a:t>
            </a:r>
            <a:r>
              <a:rPr sz="1450" spc="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450" spc="10" dirty="0">
                <a:solidFill>
                  <a:srgbClr val="282828"/>
                </a:solidFill>
                <a:latin typeface="Arial MT"/>
                <a:cs typeface="Arial MT"/>
              </a:rPr>
              <a:t>scatter</a:t>
            </a:r>
            <a:r>
              <a:rPr sz="145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450" spc="5" dirty="0">
                <a:solidFill>
                  <a:srgbClr val="282828"/>
                </a:solidFill>
                <a:latin typeface="Arial MT"/>
                <a:cs typeface="Arial MT"/>
              </a:rPr>
              <a:t>plot</a:t>
            </a:r>
            <a:endParaRPr sz="1450">
              <a:latin typeface="Arial MT"/>
              <a:cs typeface="Arial MT"/>
            </a:endParaRPr>
          </a:p>
          <a:p>
            <a:pPr marL="201295" marR="1661795" indent="-189230">
              <a:lnSpc>
                <a:spcPct val="101099"/>
              </a:lnSpc>
              <a:spcBef>
                <a:spcPts val="1140"/>
              </a:spcBef>
              <a:buClr>
                <a:srgbClr val="282828"/>
              </a:buClr>
              <a:buChar char="•"/>
              <a:tabLst>
                <a:tab pos="201930" algn="l"/>
              </a:tabLst>
            </a:pPr>
            <a:r>
              <a:rPr sz="1800" u="heavy" spc="-5" dirty="0">
                <a:solidFill>
                  <a:srgbClr val="0000FF"/>
                </a:solidFill>
                <a:uFill>
                  <a:solidFill>
                    <a:srgbClr val="0362C1"/>
                  </a:solidFill>
                </a:uFill>
                <a:latin typeface="Arial MT"/>
                <a:cs typeface="Arial MT"/>
              </a:rPr>
              <a:t>Here </a:t>
            </a:r>
            <a:r>
              <a:rPr sz="1800" u="heavy" spc="5" dirty="0">
                <a:solidFill>
                  <a:srgbClr val="0000FF"/>
                </a:solidFill>
                <a:uFill>
                  <a:solidFill>
                    <a:srgbClr val="0362C1"/>
                  </a:solidFill>
                </a:uFill>
                <a:latin typeface="Arial MT"/>
                <a:cs typeface="Arial MT"/>
              </a:rPr>
              <a:t>is </a:t>
            </a:r>
            <a:r>
              <a:rPr sz="1800" u="heavy" dirty="0">
                <a:solidFill>
                  <a:srgbClr val="0000FF"/>
                </a:solidFill>
                <a:uFill>
                  <a:solidFill>
                    <a:srgbClr val="0362C1"/>
                  </a:solidFill>
                </a:uFill>
                <a:latin typeface="Arial MT"/>
                <a:cs typeface="Arial MT"/>
              </a:rPr>
              <a:t>the </a:t>
            </a:r>
            <a:r>
              <a:rPr sz="1800" u="heavy" spc="5" dirty="0">
                <a:solidFill>
                  <a:srgbClr val="0000FF"/>
                </a:solidFill>
                <a:uFill>
                  <a:solidFill>
                    <a:srgbClr val="0362C1"/>
                  </a:solidFill>
                </a:uFill>
                <a:latin typeface="Arial MT"/>
                <a:cs typeface="Arial MT"/>
              </a:rPr>
              <a:t>GitHub </a:t>
            </a:r>
            <a:r>
              <a:rPr sz="1800" u="heavy" spc="-5" dirty="0">
                <a:solidFill>
                  <a:srgbClr val="0000FF"/>
                </a:solidFill>
                <a:uFill>
                  <a:solidFill>
                    <a:srgbClr val="0362C1"/>
                  </a:solidFill>
                </a:uFill>
                <a:latin typeface="Arial MT"/>
                <a:cs typeface="Arial MT"/>
              </a:rPr>
              <a:t>URL</a:t>
            </a:r>
            <a:r>
              <a:rPr sz="1800" spc="-5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1800" spc="5" dirty="0">
                <a:solidFill>
                  <a:srgbClr val="282828"/>
                </a:solidFill>
                <a:latin typeface="Arial MT"/>
                <a:cs typeface="Arial MT"/>
              </a:rPr>
              <a:t>of </a:t>
            </a:r>
            <a:r>
              <a:rPr sz="1800" dirty="0">
                <a:solidFill>
                  <a:srgbClr val="282828"/>
                </a:solidFill>
                <a:latin typeface="Arial MT"/>
                <a:cs typeface="Arial MT"/>
              </a:rPr>
              <a:t>your completed Plotly </a:t>
            </a:r>
            <a:r>
              <a:rPr sz="1800" spc="5" dirty="0">
                <a:solidFill>
                  <a:srgbClr val="282828"/>
                </a:solidFill>
                <a:latin typeface="Arial MT"/>
                <a:cs typeface="Arial MT"/>
              </a:rPr>
              <a:t>Dash lab </a:t>
            </a:r>
            <a:r>
              <a:rPr sz="1800" spc="-49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800" spc="-25" dirty="0">
                <a:solidFill>
                  <a:srgbClr val="282828"/>
                </a:solidFill>
                <a:latin typeface="Arial MT"/>
                <a:cs typeface="Arial MT"/>
              </a:rPr>
              <a:t>(</a:t>
            </a:r>
            <a:r>
              <a:rPr sz="1350" i="1" spc="-25" dirty="0">
                <a:solidFill>
                  <a:srgbClr val="282828"/>
                </a:solidFill>
                <a:latin typeface="Arial"/>
                <a:cs typeface="Arial"/>
              </a:rPr>
              <a:t>https://github.com/cgatama/SpaceX-Falcon-9-1st-stage-Success-Landing-</a:t>
            </a:r>
            <a:endParaRPr sz="1350">
              <a:latin typeface="Arial"/>
              <a:cs typeface="Arial"/>
            </a:endParaRPr>
          </a:p>
          <a:p>
            <a:pPr marL="200025">
              <a:lnSpc>
                <a:spcPts val="1565"/>
              </a:lnSpc>
            </a:pPr>
            <a:r>
              <a:rPr sz="1350" i="1" spc="-30" dirty="0">
                <a:solidFill>
                  <a:srgbClr val="282828"/>
                </a:solidFill>
                <a:latin typeface="Arial"/>
                <a:cs typeface="Arial"/>
              </a:rPr>
              <a:t>Prediction/blob/main/7.%20Build%20an%20Interactive%20Dashboard%20with%20Ploty%20Dash%20-</a:t>
            </a:r>
            <a:endParaRPr sz="1350">
              <a:latin typeface="Arial"/>
              <a:cs typeface="Arial"/>
            </a:endParaRPr>
          </a:p>
          <a:p>
            <a:pPr marL="200025">
              <a:lnSpc>
                <a:spcPts val="2145"/>
              </a:lnSpc>
            </a:pPr>
            <a:r>
              <a:rPr sz="1350" i="1" spc="-35" dirty="0">
                <a:solidFill>
                  <a:srgbClr val="282828"/>
                </a:solidFill>
                <a:latin typeface="Arial"/>
                <a:cs typeface="Arial"/>
              </a:rPr>
              <a:t>%20spacex_dash_app.py</a:t>
            </a:r>
            <a:r>
              <a:rPr sz="1800" spc="-35" dirty="0">
                <a:solidFill>
                  <a:srgbClr val="282828"/>
                </a:solidFill>
                <a:latin typeface="Arial MT"/>
                <a:cs typeface="Arial MT"/>
              </a:rPr>
              <a:t>)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555"/>
              </a:lnSpc>
            </a:pPr>
            <a:fld id="{81D60167-4931-47E6-BA6A-407CBD079E47}" type="slidenum">
              <a:rPr spc="10" dirty="0"/>
              <a:t>16</a:t>
            </a:fld>
            <a:endParaRPr spc="10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00438" y="1412254"/>
            <a:ext cx="6066790" cy="4902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050" spc="-15" dirty="0"/>
              <a:t>Build</a:t>
            </a:r>
            <a:r>
              <a:rPr sz="3050" spc="35" dirty="0"/>
              <a:t> </a:t>
            </a:r>
            <a:r>
              <a:rPr sz="3050" spc="-5" dirty="0"/>
              <a:t>a</a:t>
            </a:r>
            <a:r>
              <a:rPr sz="3050" spc="-20" dirty="0"/>
              <a:t> </a:t>
            </a:r>
            <a:r>
              <a:rPr sz="3050" spc="-10" dirty="0"/>
              <a:t>Dashboard</a:t>
            </a:r>
            <a:r>
              <a:rPr sz="3050" spc="40" dirty="0"/>
              <a:t> </a:t>
            </a:r>
            <a:r>
              <a:rPr sz="3050" spc="-15" dirty="0"/>
              <a:t>with</a:t>
            </a:r>
            <a:r>
              <a:rPr sz="3050" spc="40" dirty="0"/>
              <a:t> </a:t>
            </a:r>
            <a:r>
              <a:rPr sz="3050" spc="-10" dirty="0"/>
              <a:t>Plotly</a:t>
            </a:r>
            <a:r>
              <a:rPr sz="3050" spc="30" dirty="0"/>
              <a:t> </a:t>
            </a:r>
            <a:r>
              <a:rPr sz="3050" spc="-20" dirty="0"/>
              <a:t>Dash</a:t>
            </a:r>
            <a:endParaRPr sz="305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78158" y="1412254"/>
            <a:ext cx="3178810" cy="4902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050" spc="-10" dirty="0"/>
              <a:t>SpaceX </a:t>
            </a:r>
            <a:r>
              <a:rPr sz="3050" spc="-20" dirty="0"/>
              <a:t>Dash</a:t>
            </a:r>
            <a:r>
              <a:rPr sz="3050" spc="-35" dirty="0"/>
              <a:t> </a:t>
            </a:r>
            <a:r>
              <a:rPr sz="3050" spc="-10" dirty="0"/>
              <a:t>App</a:t>
            </a:r>
            <a:endParaRPr sz="3050"/>
          </a:p>
        </p:txBody>
      </p:sp>
      <p:grpSp>
        <p:nvGrpSpPr>
          <p:cNvPr id="3" name="object 3"/>
          <p:cNvGrpSpPr/>
          <p:nvPr/>
        </p:nvGrpSpPr>
        <p:grpSpPr>
          <a:xfrm>
            <a:off x="635508" y="1956816"/>
            <a:ext cx="8298180" cy="4556760"/>
            <a:chOff x="635508" y="1956816"/>
            <a:chExt cx="8298180" cy="455676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35508" y="1956816"/>
              <a:ext cx="8298179" cy="2462783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5508" y="4325111"/>
              <a:ext cx="8298179" cy="2188463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555"/>
              </a:lnSpc>
            </a:pPr>
            <a:fld id="{81D60167-4931-47E6-BA6A-407CBD079E47}" type="slidenum">
              <a:rPr spc="10" dirty="0"/>
              <a:t>17</a:t>
            </a:fld>
            <a:endParaRPr spc="1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00477" y="2575054"/>
            <a:ext cx="7550150" cy="330327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201295" marR="768985" indent="-189230">
              <a:lnSpc>
                <a:spcPct val="101099"/>
              </a:lnSpc>
              <a:spcBef>
                <a:spcPts val="85"/>
              </a:spcBef>
              <a:buChar char="•"/>
              <a:tabLst>
                <a:tab pos="201930" algn="l"/>
              </a:tabLst>
            </a:pPr>
            <a:r>
              <a:rPr sz="1800" spc="-10" dirty="0">
                <a:solidFill>
                  <a:srgbClr val="282828"/>
                </a:solidFill>
                <a:latin typeface="Arial MT"/>
                <a:cs typeface="Arial MT"/>
              </a:rPr>
              <a:t>Summary</a:t>
            </a:r>
            <a:r>
              <a:rPr sz="1800" spc="6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800" spc="5" dirty="0">
                <a:solidFill>
                  <a:srgbClr val="282828"/>
                </a:solidFill>
                <a:latin typeface="Arial MT"/>
                <a:cs typeface="Arial MT"/>
              </a:rPr>
              <a:t>of</a:t>
            </a:r>
            <a:r>
              <a:rPr sz="1800" spc="1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82828"/>
                </a:solidFill>
                <a:latin typeface="Arial MT"/>
                <a:cs typeface="Arial MT"/>
              </a:rPr>
              <a:t>how</a:t>
            </a:r>
            <a:r>
              <a:rPr sz="1800" spc="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82828"/>
                </a:solidFill>
                <a:latin typeface="Arial MT"/>
                <a:cs typeface="Arial MT"/>
              </a:rPr>
              <a:t>I built,</a:t>
            </a:r>
            <a:r>
              <a:rPr sz="1800" spc="-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82828"/>
                </a:solidFill>
                <a:latin typeface="Arial MT"/>
                <a:cs typeface="Arial MT"/>
              </a:rPr>
              <a:t>evaluated,</a:t>
            </a:r>
            <a:r>
              <a:rPr sz="1800" spc="-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82828"/>
                </a:solidFill>
                <a:latin typeface="Arial MT"/>
                <a:cs typeface="Arial MT"/>
              </a:rPr>
              <a:t>improved,</a:t>
            </a:r>
            <a:r>
              <a:rPr sz="1800" spc="-5" dirty="0">
                <a:solidFill>
                  <a:srgbClr val="282828"/>
                </a:solidFill>
                <a:latin typeface="Arial MT"/>
                <a:cs typeface="Arial MT"/>
              </a:rPr>
              <a:t> and</a:t>
            </a:r>
            <a:r>
              <a:rPr sz="1800" spc="2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800" spc="5" dirty="0">
                <a:solidFill>
                  <a:srgbClr val="282828"/>
                </a:solidFill>
                <a:latin typeface="Arial MT"/>
                <a:cs typeface="Arial MT"/>
              </a:rPr>
              <a:t>found</a:t>
            </a:r>
            <a:r>
              <a:rPr sz="180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800" spc="5" dirty="0">
                <a:solidFill>
                  <a:srgbClr val="282828"/>
                </a:solidFill>
                <a:latin typeface="Arial MT"/>
                <a:cs typeface="Arial MT"/>
              </a:rPr>
              <a:t>the</a:t>
            </a:r>
            <a:r>
              <a:rPr sz="180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800" spc="5" dirty="0">
                <a:solidFill>
                  <a:srgbClr val="282828"/>
                </a:solidFill>
                <a:latin typeface="Arial MT"/>
                <a:cs typeface="Arial MT"/>
              </a:rPr>
              <a:t>best </a:t>
            </a:r>
            <a:r>
              <a:rPr sz="1800" spc="-484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82828"/>
                </a:solidFill>
                <a:latin typeface="Arial MT"/>
                <a:cs typeface="Arial MT"/>
              </a:rPr>
              <a:t>performing</a:t>
            </a:r>
            <a:r>
              <a:rPr sz="1800" spc="1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82828"/>
                </a:solidFill>
                <a:latin typeface="Arial MT"/>
                <a:cs typeface="Arial MT"/>
              </a:rPr>
              <a:t>classification</a:t>
            </a:r>
            <a:r>
              <a:rPr sz="1800" spc="-4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82828"/>
                </a:solidFill>
                <a:latin typeface="Arial MT"/>
                <a:cs typeface="Arial MT"/>
              </a:rPr>
              <a:t>model</a:t>
            </a:r>
            <a:endParaRPr sz="1800">
              <a:latin typeface="Arial MT"/>
              <a:cs typeface="Arial MT"/>
            </a:endParaRPr>
          </a:p>
          <a:p>
            <a:pPr marL="201295" marR="606425" indent="-189230">
              <a:lnSpc>
                <a:spcPct val="101099"/>
              </a:lnSpc>
              <a:spcBef>
                <a:spcPts val="1140"/>
              </a:spcBef>
              <a:buChar char="•"/>
              <a:tabLst>
                <a:tab pos="201930" algn="l"/>
              </a:tabLst>
            </a:pPr>
            <a:r>
              <a:rPr sz="1800" dirty="0">
                <a:solidFill>
                  <a:srgbClr val="282828"/>
                </a:solidFill>
                <a:latin typeface="Arial MT"/>
                <a:cs typeface="Arial MT"/>
              </a:rPr>
              <a:t>After </a:t>
            </a:r>
            <a:r>
              <a:rPr sz="1800" spc="5" dirty="0">
                <a:solidFill>
                  <a:srgbClr val="282828"/>
                </a:solidFill>
                <a:latin typeface="Arial MT"/>
                <a:cs typeface="Arial MT"/>
              </a:rPr>
              <a:t>loading</a:t>
            </a:r>
            <a:r>
              <a:rPr sz="1800" spc="-2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82828"/>
                </a:solidFill>
                <a:latin typeface="Arial MT"/>
                <a:cs typeface="Arial MT"/>
              </a:rPr>
              <a:t>the</a:t>
            </a:r>
            <a:r>
              <a:rPr sz="1800" spc="1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82828"/>
                </a:solidFill>
                <a:latin typeface="Arial MT"/>
                <a:cs typeface="Arial MT"/>
              </a:rPr>
              <a:t>data </a:t>
            </a:r>
            <a:r>
              <a:rPr sz="1800" spc="5" dirty="0">
                <a:solidFill>
                  <a:srgbClr val="282828"/>
                </a:solidFill>
                <a:latin typeface="Arial MT"/>
                <a:cs typeface="Arial MT"/>
              </a:rPr>
              <a:t>as</a:t>
            </a:r>
            <a:r>
              <a:rPr sz="1800" spc="-1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800" spc="5" dirty="0">
                <a:solidFill>
                  <a:srgbClr val="282828"/>
                </a:solidFill>
                <a:latin typeface="Arial MT"/>
                <a:cs typeface="Arial MT"/>
              </a:rPr>
              <a:t>a</a:t>
            </a:r>
            <a:r>
              <a:rPr sz="1800" spc="1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82828"/>
                </a:solidFill>
                <a:latin typeface="Arial MT"/>
                <a:cs typeface="Arial MT"/>
              </a:rPr>
              <a:t>Pandas</a:t>
            </a:r>
            <a:r>
              <a:rPr sz="1800" spc="-1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82828"/>
                </a:solidFill>
                <a:latin typeface="Arial MT"/>
                <a:cs typeface="Arial MT"/>
              </a:rPr>
              <a:t>Dataframe,</a:t>
            </a:r>
            <a:r>
              <a:rPr sz="1800" spc="1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82828"/>
                </a:solidFill>
                <a:latin typeface="Arial MT"/>
                <a:cs typeface="Arial MT"/>
              </a:rPr>
              <a:t>I</a:t>
            </a:r>
            <a:r>
              <a:rPr sz="1800" spc="1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800" spc="5" dirty="0">
                <a:solidFill>
                  <a:srgbClr val="282828"/>
                </a:solidFill>
                <a:latin typeface="Arial MT"/>
                <a:cs typeface="Arial MT"/>
              </a:rPr>
              <a:t>set</a:t>
            </a:r>
            <a:r>
              <a:rPr sz="1800" spc="3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800" spc="5" dirty="0">
                <a:solidFill>
                  <a:srgbClr val="282828"/>
                </a:solidFill>
                <a:latin typeface="Arial MT"/>
                <a:cs typeface="Arial MT"/>
              </a:rPr>
              <a:t>out</a:t>
            </a:r>
            <a:r>
              <a:rPr sz="1800" spc="-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800" spc="5" dirty="0">
                <a:solidFill>
                  <a:srgbClr val="282828"/>
                </a:solidFill>
                <a:latin typeface="Arial MT"/>
                <a:cs typeface="Arial MT"/>
              </a:rPr>
              <a:t>to</a:t>
            </a:r>
            <a:r>
              <a:rPr sz="1800" spc="1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82828"/>
                </a:solidFill>
                <a:latin typeface="Arial MT"/>
                <a:cs typeface="Arial MT"/>
              </a:rPr>
              <a:t>perform </a:t>
            </a:r>
            <a:r>
              <a:rPr sz="1800" spc="-484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82828"/>
                </a:solidFill>
                <a:latin typeface="Arial MT"/>
                <a:cs typeface="Arial MT"/>
              </a:rPr>
              <a:t>exploratory</a:t>
            </a:r>
            <a:r>
              <a:rPr sz="1800" spc="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282828"/>
                </a:solidFill>
                <a:latin typeface="Arial MT"/>
                <a:cs typeface="Arial MT"/>
              </a:rPr>
              <a:t>Data</a:t>
            </a:r>
            <a:r>
              <a:rPr sz="1800" spc="-6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800" spc="5" dirty="0">
                <a:solidFill>
                  <a:srgbClr val="282828"/>
                </a:solidFill>
                <a:latin typeface="Arial MT"/>
                <a:cs typeface="Arial MT"/>
              </a:rPr>
              <a:t>Analysis</a:t>
            </a:r>
            <a:r>
              <a:rPr sz="1800" spc="-5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82828"/>
                </a:solidFill>
                <a:latin typeface="Arial MT"/>
                <a:cs typeface="Arial MT"/>
              </a:rPr>
              <a:t>and</a:t>
            </a:r>
            <a:r>
              <a:rPr sz="1800" spc="3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282828"/>
                </a:solidFill>
                <a:latin typeface="Arial MT"/>
                <a:cs typeface="Arial MT"/>
              </a:rPr>
              <a:t>determine</a:t>
            </a:r>
            <a:r>
              <a:rPr sz="1800" spc="3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282828"/>
                </a:solidFill>
                <a:latin typeface="Arial MT"/>
                <a:cs typeface="Arial MT"/>
              </a:rPr>
              <a:t>Training</a:t>
            </a:r>
            <a:r>
              <a:rPr sz="1800" spc="5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82828"/>
                </a:solidFill>
                <a:latin typeface="Arial MT"/>
                <a:cs typeface="Arial MT"/>
              </a:rPr>
              <a:t>Labels</a:t>
            </a:r>
            <a:r>
              <a:rPr sz="1800" spc="-1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82828"/>
                </a:solidFill>
                <a:latin typeface="Arial MT"/>
                <a:cs typeface="Arial MT"/>
              </a:rPr>
              <a:t>by;</a:t>
            </a:r>
            <a:endParaRPr sz="1800">
              <a:latin typeface="Arial MT"/>
              <a:cs typeface="Arial MT"/>
            </a:endParaRPr>
          </a:p>
          <a:p>
            <a:pPr marL="577850" marR="408940" lvl="1" indent="-189230">
              <a:lnSpc>
                <a:spcPct val="102099"/>
              </a:lnSpc>
              <a:spcBef>
                <a:spcPts val="1170"/>
              </a:spcBef>
              <a:buChar char="•"/>
              <a:tabLst>
                <a:tab pos="578485" algn="l"/>
              </a:tabLst>
            </a:pPr>
            <a:r>
              <a:rPr sz="1450" spc="15" dirty="0">
                <a:solidFill>
                  <a:srgbClr val="282828"/>
                </a:solidFill>
                <a:latin typeface="Arial MT"/>
                <a:cs typeface="Arial MT"/>
              </a:rPr>
              <a:t>creating</a:t>
            </a:r>
            <a:r>
              <a:rPr sz="1450" spc="-1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450" spc="20" dirty="0">
                <a:solidFill>
                  <a:srgbClr val="282828"/>
                </a:solidFill>
                <a:latin typeface="Arial MT"/>
                <a:cs typeface="Arial MT"/>
              </a:rPr>
              <a:t>a</a:t>
            </a:r>
            <a:r>
              <a:rPr sz="1450" spc="-2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450" spc="20" dirty="0">
                <a:solidFill>
                  <a:srgbClr val="282828"/>
                </a:solidFill>
                <a:latin typeface="Arial MT"/>
                <a:cs typeface="Arial MT"/>
              </a:rPr>
              <a:t>NumPy</a:t>
            </a:r>
            <a:r>
              <a:rPr sz="1450" spc="-1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450" spc="10" dirty="0">
                <a:solidFill>
                  <a:srgbClr val="282828"/>
                </a:solidFill>
                <a:latin typeface="Arial MT"/>
                <a:cs typeface="Arial MT"/>
              </a:rPr>
              <a:t>array</a:t>
            </a:r>
            <a:r>
              <a:rPr sz="1450" spc="15" dirty="0">
                <a:solidFill>
                  <a:srgbClr val="282828"/>
                </a:solidFill>
                <a:latin typeface="Arial MT"/>
                <a:cs typeface="Arial MT"/>
              </a:rPr>
              <a:t> from</a:t>
            </a:r>
            <a:r>
              <a:rPr sz="1450" spc="-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450" spc="10" dirty="0">
                <a:solidFill>
                  <a:srgbClr val="282828"/>
                </a:solidFill>
                <a:latin typeface="Arial MT"/>
                <a:cs typeface="Arial MT"/>
              </a:rPr>
              <a:t>the</a:t>
            </a:r>
            <a:r>
              <a:rPr sz="1450" spc="2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450" spc="15" dirty="0">
                <a:solidFill>
                  <a:srgbClr val="282828"/>
                </a:solidFill>
                <a:latin typeface="Arial MT"/>
                <a:cs typeface="Arial MT"/>
              </a:rPr>
              <a:t>column</a:t>
            </a:r>
            <a:r>
              <a:rPr sz="1450" spc="-1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450" spc="20" dirty="0">
                <a:solidFill>
                  <a:srgbClr val="282828"/>
                </a:solidFill>
                <a:latin typeface="Arial MT"/>
                <a:cs typeface="Arial MT"/>
              </a:rPr>
              <a:t>Class</a:t>
            </a:r>
            <a:r>
              <a:rPr sz="1450" spc="-1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450" spc="15" dirty="0">
                <a:solidFill>
                  <a:srgbClr val="282828"/>
                </a:solidFill>
                <a:latin typeface="Arial MT"/>
                <a:cs typeface="Arial MT"/>
              </a:rPr>
              <a:t>in</a:t>
            </a:r>
            <a:r>
              <a:rPr sz="1450" spc="-2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450" spc="10" dirty="0">
                <a:solidFill>
                  <a:srgbClr val="282828"/>
                </a:solidFill>
                <a:latin typeface="Arial MT"/>
                <a:cs typeface="Arial MT"/>
              </a:rPr>
              <a:t>data,</a:t>
            </a:r>
            <a:r>
              <a:rPr sz="1450" spc="-2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450" spc="20" dirty="0">
                <a:solidFill>
                  <a:srgbClr val="282828"/>
                </a:solidFill>
                <a:latin typeface="Arial MT"/>
                <a:cs typeface="Arial MT"/>
              </a:rPr>
              <a:t>by</a:t>
            </a:r>
            <a:r>
              <a:rPr sz="1450" spc="-1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450" dirty="0">
                <a:solidFill>
                  <a:srgbClr val="282828"/>
                </a:solidFill>
                <a:latin typeface="Arial MT"/>
                <a:cs typeface="Arial MT"/>
              </a:rPr>
              <a:t>applying</a:t>
            </a:r>
            <a:r>
              <a:rPr sz="1450" spc="5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450" spc="10" dirty="0">
                <a:solidFill>
                  <a:srgbClr val="282828"/>
                </a:solidFill>
                <a:latin typeface="Arial MT"/>
                <a:cs typeface="Arial MT"/>
              </a:rPr>
              <a:t>the</a:t>
            </a:r>
            <a:r>
              <a:rPr sz="1450" spc="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450" spc="20" dirty="0">
                <a:solidFill>
                  <a:srgbClr val="282828"/>
                </a:solidFill>
                <a:latin typeface="Arial MT"/>
                <a:cs typeface="Arial MT"/>
              </a:rPr>
              <a:t>method </a:t>
            </a:r>
            <a:r>
              <a:rPr sz="1450" spc="-39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450" dirty="0">
                <a:solidFill>
                  <a:srgbClr val="282828"/>
                </a:solidFill>
                <a:latin typeface="Arial MT"/>
                <a:cs typeface="Arial MT"/>
              </a:rPr>
              <a:t>to_numpy()</a:t>
            </a:r>
            <a:r>
              <a:rPr sz="1450" spc="2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450" spc="15" dirty="0">
                <a:solidFill>
                  <a:srgbClr val="282828"/>
                </a:solidFill>
                <a:latin typeface="Arial MT"/>
                <a:cs typeface="Arial MT"/>
              </a:rPr>
              <a:t>then</a:t>
            </a:r>
            <a:r>
              <a:rPr sz="1450" spc="-1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450" spc="5" dirty="0">
                <a:solidFill>
                  <a:srgbClr val="282828"/>
                </a:solidFill>
                <a:latin typeface="Arial MT"/>
                <a:cs typeface="Arial MT"/>
              </a:rPr>
              <a:t>assigned</a:t>
            </a:r>
            <a:r>
              <a:rPr sz="1450" spc="2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450" spc="5" dirty="0">
                <a:solidFill>
                  <a:srgbClr val="282828"/>
                </a:solidFill>
                <a:latin typeface="Arial MT"/>
                <a:cs typeface="Arial MT"/>
              </a:rPr>
              <a:t>it</a:t>
            </a:r>
            <a:r>
              <a:rPr sz="1450" spc="-3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450" spc="15" dirty="0">
                <a:solidFill>
                  <a:srgbClr val="282828"/>
                </a:solidFill>
                <a:latin typeface="Arial MT"/>
                <a:cs typeface="Arial MT"/>
              </a:rPr>
              <a:t>to</a:t>
            </a:r>
            <a:r>
              <a:rPr sz="1450" spc="2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450" spc="10" dirty="0">
                <a:solidFill>
                  <a:srgbClr val="282828"/>
                </a:solidFill>
                <a:latin typeface="Arial MT"/>
                <a:cs typeface="Arial MT"/>
              </a:rPr>
              <a:t>the</a:t>
            </a:r>
            <a:r>
              <a:rPr sz="1450" spc="-1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450" spc="10" dirty="0">
                <a:solidFill>
                  <a:srgbClr val="282828"/>
                </a:solidFill>
                <a:latin typeface="Arial MT"/>
                <a:cs typeface="Arial MT"/>
              </a:rPr>
              <a:t>variable</a:t>
            </a:r>
            <a:r>
              <a:rPr sz="1450" spc="-4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450" spc="25" dirty="0">
                <a:solidFill>
                  <a:srgbClr val="282828"/>
                </a:solidFill>
                <a:latin typeface="Arial MT"/>
                <a:cs typeface="Arial MT"/>
              </a:rPr>
              <a:t>Y</a:t>
            </a:r>
            <a:r>
              <a:rPr sz="1450" spc="-2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450" spc="20" dirty="0">
                <a:solidFill>
                  <a:srgbClr val="282828"/>
                </a:solidFill>
                <a:latin typeface="Arial MT"/>
                <a:cs typeface="Arial MT"/>
              </a:rPr>
              <a:t>as</a:t>
            </a:r>
            <a:r>
              <a:rPr sz="1450" spc="-1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450" spc="10" dirty="0">
                <a:solidFill>
                  <a:srgbClr val="282828"/>
                </a:solidFill>
                <a:latin typeface="Arial MT"/>
                <a:cs typeface="Arial MT"/>
              </a:rPr>
              <a:t>the</a:t>
            </a:r>
            <a:r>
              <a:rPr sz="1450" spc="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450" spc="20" dirty="0">
                <a:solidFill>
                  <a:srgbClr val="282828"/>
                </a:solidFill>
                <a:latin typeface="Arial MT"/>
                <a:cs typeface="Arial MT"/>
              </a:rPr>
              <a:t>outcome</a:t>
            </a:r>
            <a:r>
              <a:rPr sz="1450" spc="-3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450" spc="10" dirty="0">
                <a:solidFill>
                  <a:srgbClr val="282828"/>
                </a:solidFill>
                <a:latin typeface="Arial MT"/>
                <a:cs typeface="Arial MT"/>
              </a:rPr>
              <a:t>variable.</a:t>
            </a:r>
            <a:endParaRPr sz="1450">
              <a:latin typeface="Arial MT"/>
              <a:cs typeface="Arial MT"/>
            </a:endParaRPr>
          </a:p>
          <a:p>
            <a:pPr marL="577850" marR="1527810" lvl="1" indent="-189230">
              <a:lnSpc>
                <a:spcPct val="102699"/>
              </a:lnSpc>
              <a:spcBef>
                <a:spcPts val="1150"/>
              </a:spcBef>
              <a:buChar char="•"/>
              <a:tabLst>
                <a:tab pos="578485" algn="l"/>
              </a:tabLst>
            </a:pPr>
            <a:r>
              <a:rPr sz="1450" spc="20" dirty="0">
                <a:solidFill>
                  <a:srgbClr val="282828"/>
                </a:solidFill>
                <a:latin typeface="Arial MT"/>
                <a:cs typeface="Arial MT"/>
              </a:rPr>
              <a:t>Then</a:t>
            </a:r>
            <a:r>
              <a:rPr sz="1450" spc="-2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450" spc="10" dirty="0">
                <a:solidFill>
                  <a:srgbClr val="282828"/>
                </a:solidFill>
                <a:latin typeface="Arial MT"/>
                <a:cs typeface="Arial MT"/>
              </a:rPr>
              <a:t>standardized</a:t>
            </a:r>
            <a:r>
              <a:rPr sz="1450" spc="-2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450" spc="10" dirty="0">
                <a:solidFill>
                  <a:srgbClr val="282828"/>
                </a:solidFill>
                <a:latin typeface="Arial MT"/>
                <a:cs typeface="Arial MT"/>
              </a:rPr>
              <a:t>the</a:t>
            </a:r>
            <a:r>
              <a:rPr sz="1450" spc="2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450" spc="10" dirty="0">
                <a:solidFill>
                  <a:srgbClr val="282828"/>
                </a:solidFill>
                <a:latin typeface="Arial MT"/>
                <a:cs typeface="Arial MT"/>
              </a:rPr>
              <a:t>feature</a:t>
            </a:r>
            <a:r>
              <a:rPr sz="1450" spc="-2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450" spc="15" dirty="0">
                <a:solidFill>
                  <a:srgbClr val="282828"/>
                </a:solidFill>
                <a:latin typeface="Arial MT"/>
                <a:cs typeface="Arial MT"/>
              </a:rPr>
              <a:t>dataset</a:t>
            </a:r>
            <a:r>
              <a:rPr sz="1450" spc="-2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450" spc="5" dirty="0">
                <a:solidFill>
                  <a:srgbClr val="282828"/>
                </a:solidFill>
                <a:latin typeface="Arial MT"/>
                <a:cs typeface="Arial MT"/>
              </a:rPr>
              <a:t>(x)</a:t>
            </a:r>
            <a:r>
              <a:rPr sz="1450" spc="6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450" spc="15" dirty="0">
                <a:solidFill>
                  <a:srgbClr val="282828"/>
                </a:solidFill>
                <a:latin typeface="Arial MT"/>
                <a:cs typeface="Arial MT"/>
              </a:rPr>
              <a:t>by</a:t>
            </a:r>
            <a:r>
              <a:rPr sz="1450" spc="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450" spc="10" dirty="0">
                <a:solidFill>
                  <a:srgbClr val="282828"/>
                </a:solidFill>
                <a:latin typeface="Arial MT"/>
                <a:cs typeface="Arial MT"/>
              </a:rPr>
              <a:t>transforming</a:t>
            </a:r>
            <a:r>
              <a:rPr sz="1450" spc="-2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450" spc="5" dirty="0">
                <a:solidFill>
                  <a:srgbClr val="282828"/>
                </a:solidFill>
                <a:latin typeface="Arial MT"/>
                <a:cs typeface="Arial MT"/>
              </a:rPr>
              <a:t>it</a:t>
            </a:r>
            <a:r>
              <a:rPr sz="1450" spc="10" dirty="0">
                <a:solidFill>
                  <a:srgbClr val="282828"/>
                </a:solidFill>
                <a:latin typeface="Arial MT"/>
                <a:cs typeface="Arial MT"/>
              </a:rPr>
              <a:t> using </a:t>
            </a:r>
            <a:r>
              <a:rPr sz="1450" spc="-38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450" spc="10" dirty="0">
                <a:solidFill>
                  <a:srgbClr val="282828"/>
                </a:solidFill>
                <a:latin typeface="Arial MT"/>
                <a:cs typeface="Arial MT"/>
              </a:rPr>
              <a:t>preprocessing.StandardScaler()</a:t>
            </a:r>
            <a:r>
              <a:rPr sz="1450" spc="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450" spc="10" dirty="0">
                <a:solidFill>
                  <a:srgbClr val="282828"/>
                </a:solidFill>
                <a:latin typeface="Arial MT"/>
                <a:cs typeface="Arial MT"/>
              </a:rPr>
              <a:t>function</a:t>
            </a:r>
            <a:r>
              <a:rPr sz="1450" spc="-1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450" spc="15" dirty="0">
                <a:solidFill>
                  <a:srgbClr val="282828"/>
                </a:solidFill>
                <a:latin typeface="Arial MT"/>
                <a:cs typeface="Arial MT"/>
              </a:rPr>
              <a:t>from</a:t>
            </a:r>
            <a:r>
              <a:rPr sz="1450" spc="-1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450" spc="15" dirty="0">
                <a:solidFill>
                  <a:srgbClr val="282828"/>
                </a:solidFill>
                <a:latin typeface="Arial MT"/>
                <a:cs typeface="Arial MT"/>
              </a:rPr>
              <a:t>Sklearn.</a:t>
            </a:r>
            <a:endParaRPr sz="1450">
              <a:latin typeface="Arial MT"/>
              <a:cs typeface="Arial MT"/>
            </a:endParaRPr>
          </a:p>
          <a:p>
            <a:pPr marL="577850" marR="5080" lvl="1" indent="-189230">
              <a:lnSpc>
                <a:spcPct val="102400"/>
              </a:lnSpc>
              <a:spcBef>
                <a:spcPts val="1145"/>
              </a:spcBef>
              <a:buChar char="•"/>
              <a:tabLst>
                <a:tab pos="578485" algn="l"/>
              </a:tabLst>
            </a:pPr>
            <a:r>
              <a:rPr sz="1450" spc="10" dirty="0">
                <a:solidFill>
                  <a:srgbClr val="282828"/>
                </a:solidFill>
                <a:latin typeface="Arial MT"/>
                <a:cs typeface="Arial MT"/>
              </a:rPr>
              <a:t>After </a:t>
            </a:r>
            <a:r>
              <a:rPr sz="1450" spc="15" dirty="0">
                <a:solidFill>
                  <a:srgbClr val="282828"/>
                </a:solidFill>
                <a:latin typeface="Arial MT"/>
                <a:cs typeface="Arial MT"/>
              </a:rPr>
              <a:t>which </a:t>
            </a:r>
            <a:r>
              <a:rPr sz="1450" spc="10" dirty="0">
                <a:solidFill>
                  <a:srgbClr val="282828"/>
                </a:solidFill>
                <a:latin typeface="Arial MT"/>
                <a:cs typeface="Arial MT"/>
              </a:rPr>
              <a:t>the data </a:t>
            </a:r>
            <a:r>
              <a:rPr sz="1450" spc="20" dirty="0">
                <a:solidFill>
                  <a:srgbClr val="282828"/>
                </a:solidFill>
                <a:latin typeface="Arial MT"/>
                <a:cs typeface="Arial MT"/>
              </a:rPr>
              <a:t>was </a:t>
            </a:r>
            <a:r>
              <a:rPr sz="1450" spc="15" dirty="0">
                <a:solidFill>
                  <a:srgbClr val="282828"/>
                </a:solidFill>
                <a:latin typeface="Arial MT"/>
                <a:cs typeface="Arial MT"/>
              </a:rPr>
              <a:t>split </a:t>
            </a:r>
            <a:r>
              <a:rPr sz="1450" spc="10" dirty="0">
                <a:solidFill>
                  <a:srgbClr val="282828"/>
                </a:solidFill>
                <a:latin typeface="Arial MT"/>
                <a:cs typeface="Arial MT"/>
              </a:rPr>
              <a:t>into training </a:t>
            </a:r>
            <a:r>
              <a:rPr sz="1450" spc="15" dirty="0">
                <a:solidFill>
                  <a:srgbClr val="282828"/>
                </a:solidFill>
                <a:latin typeface="Arial MT"/>
                <a:cs typeface="Arial MT"/>
              </a:rPr>
              <a:t>and </a:t>
            </a:r>
            <a:r>
              <a:rPr sz="1450" spc="10" dirty="0">
                <a:solidFill>
                  <a:srgbClr val="282828"/>
                </a:solidFill>
                <a:latin typeface="Arial MT"/>
                <a:cs typeface="Arial MT"/>
              </a:rPr>
              <a:t>testing sets </a:t>
            </a:r>
            <a:r>
              <a:rPr sz="1450" spc="15" dirty="0">
                <a:solidFill>
                  <a:srgbClr val="282828"/>
                </a:solidFill>
                <a:latin typeface="Arial MT"/>
                <a:cs typeface="Arial MT"/>
              </a:rPr>
              <a:t>using </a:t>
            </a:r>
            <a:r>
              <a:rPr sz="1450" spc="10" dirty="0">
                <a:solidFill>
                  <a:srgbClr val="282828"/>
                </a:solidFill>
                <a:latin typeface="Arial MT"/>
                <a:cs typeface="Arial MT"/>
              </a:rPr>
              <a:t>the function </a:t>
            </a:r>
            <a:r>
              <a:rPr sz="1450" spc="1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450" dirty="0">
                <a:solidFill>
                  <a:srgbClr val="282828"/>
                </a:solidFill>
                <a:latin typeface="Arial MT"/>
                <a:cs typeface="Arial MT"/>
              </a:rPr>
              <a:t>train_test_split</a:t>
            </a:r>
            <a:r>
              <a:rPr sz="1450" spc="-3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450" spc="15" dirty="0">
                <a:solidFill>
                  <a:srgbClr val="282828"/>
                </a:solidFill>
                <a:latin typeface="Arial MT"/>
                <a:cs typeface="Arial MT"/>
              </a:rPr>
              <a:t>from</a:t>
            </a:r>
            <a:r>
              <a:rPr sz="1450" spc="1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450" spc="5" dirty="0">
                <a:solidFill>
                  <a:srgbClr val="282828"/>
                </a:solidFill>
                <a:latin typeface="Arial MT"/>
                <a:cs typeface="Arial MT"/>
              </a:rPr>
              <a:t>sklearn.model_selection</a:t>
            </a:r>
            <a:r>
              <a:rPr sz="1450" spc="7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450" spc="10" dirty="0">
                <a:solidFill>
                  <a:srgbClr val="282828"/>
                </a:solidFill>
                <a:latin typeface="Arial MT"/>
                <a:cs typeface="Arial MT"/>
              </a:rPr>
              <a:t>with</a:t>
            </a:r>
            <a:r>
              <a:rPr sz="1450" spc="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450" spc="10" dirty="0">
                <a:solidFill>
                  <a:srgbClr val="282828"/>
                </a:solidFill>
                <a:latin typeface="Arial MT"/>
                <a:cs typeface="Arial MT"/>
              </a:rPr>
              <a:t>the</a:t>
            </a:r>
            <a:r>
              <a:rPr sz="1450" spc="5" dirty="0">
                <a:solidFill>
                  <a:srgbClr val="282828"/>
                </a:solidFill>
                <a:latin typeface="Arial MT"/>
                <a:cs typeface="Arial MT"/>
              </a:rPr>
              <a:t> test_size</a:t>
            </a:r>
            <a:r>
              <a:rPr sz="1450" spc="-1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450" spc="15" dirty="0">
                <a:solidFill>
                  <a:srgbClr val="282828"/>
                </a:solidFill>
                <a:latin typeface="Arial MT"/>
                <a:cs typeface="Arial MT"/>
              </a:rPr>
              <a:t>parameter</a:t>
            </a:r>
            <a:r>
              <a:rPr sz="1450" spc="-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450" spc="10" dirty="0">
                <a:solidFill>
                  <a:srgbClr val="282828"/>
                </a:solidFill>
                <a:latin typeface="Arial MT"/>
                <a:cs typeface="Arial MT"/>
              </a:rPr>
              <a:t>set</a:t>
            </a:r>
            <a:r>
              <a:rPr sz="1450" spc="16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450" spc="5" dirty="0">
                <a:solidFill>
                  <a:srgbClr val="282828"/>
                </a:solidFill>
                <a:latin typeface="Arial MT"/>
                <a:cs typeface="Arial MT"/>
              </a:rPr>
              <a:t>to</a:t>
            </a:r>
            <a:r>
              <a:rPr sz="1450" spc="-5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450" spc="10" dirty="0">
                <a:solidFill>
                  <a:srgbClr val="282828"/>
                </a:solidFill>
                <a:latin typeface="Arial MT"/>
                <a:cs typeface="Arial MT"/>
              </a:rPr>
              <a:t>0.2 </a:t>
            </a:r>
            <a:r>
              <a:rPr sz="1450" spc="-39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450" spc="15" dirty="0">
                <a:solidFill>
                  <a:srgbClr val="282828"/>
                </a:solidFill>
                <a:latin typeface="Arial MT"/>
                <a:cs typeface="Arial MT"/>
              </a:rPr>
              <a:t>and</a:t>
            </a:r>
            <a:r>
              <a:rPr sz="1450" spc="-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450" spc="5" dirty="0">
                <a:solidFill>
                  <a:srgbClr val="282828"/>
                </a:solidFill>
                <a:latin typeface="Arial MT"/>
                <a:cs typeface="Arial MT"/>
              </a:rPr>
              <a:t>random_state</a:t>
            </a:r>
            <a:r>
              <a:rPr sz="1450" spc="-1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450" spc="5" dirty="0">
                <a:solidFill>
                  <a:srgbClr val="282828"/>
                </a:solidFill>
                <a:latin typeface="Arial MT"/>
                <a:cs typeface="Arial MT"/>
              </a:rPr>
              <a:t>to</a:t>
            </a:r>
            <a:r>
              <a:rPr sz="1450" spc="-1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450" spc="10" dirty="0">
                <a:solidFill>
                  <a:srgbClr val="282828"/>
                </a:solidFill>
                <a:latin typeface="Arial MT"/>
                <a:cs typeface="Arial MT"/>
              </a:rPr>
              <a:t>2.</a:t>
            </a:r>
            <a:endParaRPr sz="1450">
              <a:latin typeface="Arial MT"/>
              <a:cs typeface="Arial MT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555"/>
              </a:lnSpc>
            </a:pPr>
            <a:fld id="{81D60167-4931-47E6-BA6A-407CBD079E47}" type="slidenum">
              <a:rPr spc="10" dirty="0"/>
              <a:t>18</a:t>
            </a:fld>
            <a:endParaRPr spc="10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00438" y="1412254"/>
            <a:ext cx="5918200" cy="4902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050" spc="-5" dirty="0"/>
              <a:t>Predictive </a:t>
            </a:r>
            <a:r>
              <a:rPr sz="3050" spc="-15" dirty="0"/>
              <a:t>Analysis</a:t>
            </a:r>
            <a:r>
              <a:rPr sz="3050" spc="50" dirty="0"/>
              <a:t> </a:t>
            </a:r>
            <a:r>
              <a:rPr sz="3050" spc="-5" dirty="0"/>
              <a:t>(Classification)</a:t>
            </a:r>
            <a:endParaRPr sz="305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00477" y="2553705"/>
            <a:ext cx="7780020" cy="3174365"/>
          </a:xfrm>
          <a:prstGeom prst="rect">
            <a:avLst/>
          </a:prstGeom>
        </p:spPr>
        <p:txBody>
          <a:bodyPr vert="horz" wrap="square" lIns="0" tIns="41275" rIns="0" bIns="0" rtlCol="0">
            <a:spAutoFit/>
          </a:bodyPr>
          <a:lstStyle/>
          <a:p>
            <a:pPr marL="201295" marR="5080" indent="-189230" algn="just">
              <a:lnSpc>
                <a:spcPts val="1980"/>
              </a:lnSpc>
              <a:spcBef>
                <a:spcPts val="325"/>
              </a:spcBef>
              <a:buChar char="•"/>
              <a:tabLst>
                <a:tab pos="201930" algn="l"/>
              </a:tabLst>
            </a:pPr>
            <a:r>
              <a:rPr sz="1800" spc="5" dirty="0">
                <a:solidFill>
                  <a:srgbClr val="282828"/>
                </a:solidFill>
                <a:latin typeface="Arial MT"/>
                <a:cs typeface="Arial MT"/>
              </a:rPr>
              <a:t>In </a:t>
            </a:r>
            <a:r>
              <a:rPr sz="1800" dirty="0">
                <a:solidFill>
                  <a:srgbClr val="282828"/>
                </a:solidFill>
                <a:latin typeface="Arial MT"/>
                <a:cs typeface="Arial MT"/>
              </a:rPr>
              <a:t>order </a:t>
            </a:r>
            <a:r>
              <a:rPr sz="1800" spc="5" dirty="0">
                <a:solidFill>
                  <a:srgbClr val="282828"/>
                </a:solidFill>
                <a:latin typeface="Arial MT"/>
                <a:cs typeface="Arial MT"/>
              </a:rPr>
              <a:t>to </a:t>
            </a:r>
            <a:r>
              <a:rPr sz="1800" spc="-5" dirty="0">
                <a:solidFill>
                  <a:srgbClr val="282828"/>
                </a:solidFill>
                <a:latin typeface="Arial MT"/>
                <a:cs typeface="Arial MT"/>
              </a:rPr>
              <a:t>find </a:t>
            </a:r>
            <a:r>
              <a:rPr sz="1800" dirty="0">
                <a:solidFill>
                  <a:srgbClr val="282828"/>
                </a:solidFill>
                <a:latin typeface="Arial MT"/>
                <a:cs typeface="Arial MT"/>
              </a:rPr>
              <a:t>the best ML model/ method that would performs best </a:t>
            </a:r>
            <a:r>
              <a:rPr sz="1800" spc="-5" dirty="0">
                <a:solidFill>
                  <a:srgbClr val="282828"/>
                </a:solidFill>
                <a:latin typeface="Arial MT"/>
                <a:cs typeface="Arial MT"/>
              </a:rPr>
              <a:t>using </a:t>
            </a:r>
            <a:r>
              <a:rPr sz="1800" dirty="0">
                <a:solidFill>
                  <a:srgbClr val="282828"/>
                </a:solidFill>
                <a:latin typeface="Arial MT"/>
                <a:cs typeface="Arial MT"/>
              </a:rPr>
              <a:t> the test data between </a:t>
            </a:r>
            <a:r>
              <a:rPr sz="1800" spc="5" dirty="0">
                <a:solidFill>
                  <a:srgbClr val="282828"/>
                </a:solidFill>
                <a:latin typeface="Arial MT"/>
                <a:cs typeface="Arial MT"/>
              </a:rPr>
              <a:t>SVM, </a:t>
            </a:r>
            <a:r>
              <a:rPr sz="1800" dirty="0">
                <a:solidFill>
                  <a:srgbClr val="282828"/>
                </a:solidFill>
                <a:latin typeface="Arial MT"/>
                <a:cs typeface="Arial MT"/>
              </a:rPr>
              <a:t>Classification </a:t>
            </a:r>
            <a:r>
              <a:rPr sz="1800" spc="-15" dirty="0">
                <a:solidFill>
                  <a:srgbClr val="282828"/>
                </a:solidFill>
                <a:latin typeface="Arial MT"/>
                <a:cs typeface="Arial MT"/>
              </a:rPr>
              <a:t>Trees, </a:t>
            </a:r>
            <a:r>
              <a:rPr sz="1800" spc="5" dirty="0">
                <a:solidFill>
                  <a:srgbClr val="282828"/>
                </a:solidFill>
                <a:latin typeface="Arial MT"/>
                <a:cs typeface="Arial MT"/>
              </a:rPr>
              <a:t>k </a:t>
            </a:r>
            <a:r>
              <a:rPr sz="1800" dirty="0">
                <a:solidFill>
                  <a:srgbClr val="282828"/>
                </a:solidFill>
                <a:latin typeface="Arial MT"/>
                <a:cs typeface="Arial MT"/>
              </a:rPr>
              <a:t>nearest neighbors and </a:t>
            </a:r>
            <a:r>
              <a:rPr sz="1800" spc="5" dirty="0">
                <a:solidFill>
                  <a:srgbClr val="282828"/>
                </a:solidFill>
                <a:latin typeface="Arial MT"/>
                <a:cs typeface="Arial MT"/>
              </a:rPr>
              <a:t> Logistic</a:t>
            </a:r>
            <a:r>
              <a:rPr sz="1800" spc="-2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82828"/>
                </a:solidFill>
                <a:latin typeface="Arial MT"/>
                <a:cs typeface="Arial MT"/>
              </a:rPr>
              <a:t>Regression;</a:t>
            </a:r>
            <a:endParaRPr sz="1800">
              <a:latin typeface="Arial MT"/>
              <a:cs typeface="Arial MT"/>
            </a:endParaRPr>
          </a:p>
          <a:p>
            <a:pPr marL="577850" marR="94615" lvl="1" indent="-189230">
              <a:lnSpc>
                <a:spcPts val="1560"/>
              </a:lnSpc>
              <a:spcBef>
                <a:spcPts val="1155"/>
              </a:spcBef>
              <a:buChar char="•"/>
              <a:tabLst>
                <a:tab pos="578485" algn="l"/>
              </a:tabLst>
            </a:pPr>
            <a:r>
              <a:rPr sz="1450" spc="10" dirty="0">
                <a:solidFill>
                  <a:srgbClr val="282828"/>
                </a:solidFill>
                <a:latin typeface="Arial MT"/>
                <a:cs typeface="Arial MT"/>
              </a:rPr>
              <a:t>First</a:t>
            </a:r>
            <a:r>
              <a:rPr sz="1450" spc="-2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450" spc="15" dirty="0">
                <a:solidFill>
                  <a:srgbClr val="282828"/>
                </a:solidFill>
                <a:latin typeface="Arial MT"/>
                <a:cs typeface="Arial MT"/>
              </a:rPr>
              <a:t>created</a:t>
            </a:r>
            <a:r>
              <a:rPr sz="1450" spc="-2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450" spc="20" dirty="0">
                <a:solidFill>
                  <a:srgbClr val="282828"/>
                </a:solidFill>
                <a:latin typeface="Arial MT"/>
                <a:cs typeface="Arial MT"/>
              </a:rPr>
              <a:t>an</a:t>
            </a:r>
            <a:r>
              <a:rPr sz="1450" spc="-2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450" spc="15" dirty="0">
                <a:solidFill>
                  <a:srgbClr val="282828"/>
                </a:solidFill>
                <a:latin typeface="Arial MT"/>
                <a:cs typeface="Arial MT"/>
              </a:rPr>
              <a:t>object</a:t>
            </a:r>
            <a:r>
              <a:rPr sz="1450" spc="-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450" spc="10" dirty="0">
                <a:solidFill>
                  <a:srgbClr val="282828"/>
                </a:solidFill>
                <a:latin typeface="Arial MT"/>
                <a:cs typeface="Arial MT"/>
              </a:rPr>
              <a:t>for</a:t>
            </a:r>
            <a:r>
              <a:rPr sz="1450" spc="-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450" spc="20" dirty="0">
                <a:solidFill>
                  <a:srgbClr val="282828"/>
                </a:solidFill>
                <a:latin typeface="Arial MT"/>
                <a:cs typeface="Arial MT"/>
              </a:rPr>
              <a:t>each</a:t>
            </a:r>
            <a:r>
              <a:rPr sz="1450" spc="-2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450" spc="15" dirty="0">
                <a:solidFill>
                  <a:srgbClr val="282828"/>
                </a:solidFill>
                <a:latin typeface="Arial MT"/>
                <a:cs typeface="Arial MT"/>
              </a:rPr>
              <a:t>of</a:t>
            </a:r>
            <a:r>
              <a:rPr sz="1450" spc="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450" spc="10" dirty="0">
                <a:solidFill>
                  <a:srgbClr val="282828"/>
                </a:solidFill>
                <a:latin typeface="Arial MT"/>
                <a:cs typeface="Arial MT"/>
              </a:rPr>
              <a:t>the algorithms</a:t>
            </a:r>
            <a:r>
              <a:rPr sz="1450" spc="-1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450" spc="15" dirty="0">
                <a:solidFill>
                  <a:srgbClr val="282828"/>
                </a:solidFill>
                <a:latin typeface="Arial MT"/>
                <a:cs typeface="Arial MT"/>
              </a:rPr>
              <a:t>then</a:t>
            </a:r>
            <a:r>
              <a:rPr sz="1450" spc="-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450" spc="15" dirty="0">
                <a:solidFill>
                  <a:srgbClr val="282828"/>
                </a:solidFill>
                <a:latin typeface="Arial MT"/>
                <a:cs typeface="Arial MT"/>
              </a:rPr>
              <a:t>created</a:t>
            </a:r>
            <a:r>
              <a:rPr sz="1450" spc="-2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450" spc="20" dirty="0">
                <a:solidFill>
                  <a:srgbClr val="282828"/>
                </a:solidFill>
                <a:latin typeface="Arial MT"/>
                <a:cs typeface="Arial MT"/>
              </a:rPr>
              <a:t>a</a:t>
            </a:r>
            <a:r>
              <a:rPr sz="1450" spc="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450" spc="15" dirty="0">
                <a:solidFill>
                  <a:srgbClr val="282828"/>
                </a:solidFill>
                <a:latin typeface="Arial MT"/>
                <a:cs typeface="Arial MT"/>
              </a:rPr>
              <a:t>GridSearchCV</a:t>
            </a:r>
            <a:r>
              <a:rPr sz="1450" spc="10" dirty="0">
                <a:solidFill>
                  <a:srgbClr val="282828"/>
                </a:solidFill>
                <a:latin typeface="Arial MT"/>
                <a:cs typeface="Arial MT"/>
              </a:rPr>
              <a:t> object </a:t>
            </a:r>
            <a:r>
              <a:rPr sz="1450" spc="-39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450" spc="15" dirty="0">
                <a:solidFill>
                  <a:srgbClr val="282828"/>
                </a:solidFill>
                <a:latin typeface="Arial MT"/>
                <a:cs typeface="Arial MT"/>
              </a:rPr>
              <a:t>and</a:t>
            </a:r>
            <a:r>
              <a:rPr sz="145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450" spc="5" dirty="0">
                <a:solidFill>
                  <a:srgbClr val="282828"/>
                </a:solidFill>
                <a:latin typeface="Arial MT"/>
                <a:cs typeface="Arial MT"/>
              </a:rPr>
              <a:t>assigned</a:t>
            </a:r>
            <a:r>
              <a:rPr sz="145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450" spc="15" dirty="0">
                <a:solidFill>
                  <a:srgbClr val="282828"/>
                </a:solidFill>
                <a:latin typeface="Arial MT"/>
                <a:cs typeface="Arial MT"/>
              </a:rPr>
              <a:t>them</a:t>
            </a:r>
            <a:r>
              <a:rPr sz="1450" spc="-1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450" spc="20" dirty="0">
                <a:solidFill>
                  <a:srgbClr val="282828"/>
                </a:solidFill>
                <a:latin typeface="Arial MT"/>
                <a:cs typeface="Arial MT"/>
              </a:rPr>
              <a:t>a</a:t>
            </a:r>
            <a:r>
              <a:rPr sz="145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450" spc="10" dirty="0">
                <a:solidFill>
                  <a:srgbClr val="282828"/>
                </a:solidFill>
                <a:latin typeface="Arial MT"/>
                <a:cs typeface="Arial MT"/>
              </a:rPr>
              <a:t>set</a:t>
            </a:r>
            <a:r>
              <a:rPr sz="145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450" spc="15" dirty="0">
                <a:solidFill>
                  <a:srgbClr val="282828"/>
                </a:solidFill>
                <a:latin typeface="Arial MT"/>
                <a:cs typeface="Arial MT"/>
              </a:rPr>
              <a:t>of</a:t>
            </a:r>
            <a:r>
              <a:rPr sz="145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450" spc="15" dirty="0">
                <a:solidFill>
                  <a:srgbClr val="282828"/>
                </a:solidFill>
                <a:latin typeface="Arial MT"/>
                <a:cs typeface="Arial MT"/>
              </a:rPr>
              <a:t>parameters</a:t>
            </a:r>
            <a:r>
              <a:rPr sz="1450" spc="-3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450" spc="10" dirty="0">
                <a:solidFill>
                  <a:srgbClr val="282828"/>
                </a:solidFill>
                <a:latin typeface="Arial MT"/>
                <a:cs typeface="Arial MT"/>
              </a:rPr>
              <a:t>for</a:t>
            </a:r>
            <a:r>
              <a:rPr sz="1450" spc="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450" spc="15" dirty="0">
                <a:solidFill>
                  <a:srgbClr val="282828"/>
                </a:solidFill>
                <a:latin typeface="Arial MT"/>
                <a:cs typeface="Arial MT"/>
              </a:rPr>
              <a:t>each</a:t>
            </a:r>
            <a:r>
              <a:rPr sz="1450" spc="-1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450" spc="15" dirty="0">
                <a:solidFill>
                  <a:srgbClr val="282828"/>
                </a:solidFill>
                <a:latin typeface="Arial MT"/>
                <a:cs typeface="Arial MT"/>
              </a:rPr>
              <a:t>model.</a:t>
            </a:r>
            <a:endParaRPr sz="1450">
              <a:latin typeface="Arial MT"/>
              <a:cs typeface="Arial MT"/>
            </a:endParaRPr>
          </a:p>
          <a:p>
            <a:pPr marL="577850" marR="232410" lvl="1" indent="-189230">
              <a:lnSpc>
                <a:spcPct val="90000"/>
              </a:lnSpc>
              <a:spcBef>
                <a:spcPts val="1135"/>
              </a:spcBef>
              <a:buChar char="•"/>
              <a:tabLst>
                <a:tab pos="578485" algn="l"/>
              </a:tabLst>
            </a:pPr>
            <a:r>
              <a:rPr sz="1450" spc="15" dirty="0">
                <a:solidFill>
                  <a:srgbClr val="282828"/>
                </a:solidFill>
                <a:latin typeface="Arial MT"/>
                <a:cs typeface="Arial MT"/>
              </a:rPr>
              <a:t>For </a:t>
            </a:r>
            <a:r>
              <a:rPr sz="1450" spc="20" dirty="0">
                <a:solidFill>
                  <a:srgbClr val="282828"/>
                </a:solidFill>
                <a:latin typeface="Arial MT"/>
                <a:cs typeface="Arial MT"/>
              </a:rPr>
              <a:t>each </a:t>
            </a:r>
            <a:r>
              <a:rPr sz="1450" spc="15" dirty="0">
                <a:solidFill>
                  <a:srgbClr val="282828"/>
                </a:solidFill>
                <a:latin typeface="Arial MT"/>
                <a:cs typeface="Arial MT"/>
              </a:rPr>
              <a:t>of the models </a:t>
            </a:r>
            <a:r>
              <a:rPr sz="1450" spc="5" dirty="0">
                <a:solidFill>
                  <a:srgbClr val="282828"/>
                </a:solidFill>
                <a:latin typeface="Arial MT"/>
                <a:cs typeface="Arial MT"/>
              </a:rPr>
              <a:t>under </a:t>
            </a:r>
            <a:r>
              <a:rPr sz="1450" dirty="0">
                <a:solidFill>
                  <a:srgbClr val="282828"/>
                </a:solidFill>
                <a:latin typeface="Arial MT"/>
                <a:cs typeface="Arial MT"/>
              </a:rPr>
              <a:t>evaluation, </a:t>
            </a:r>
            <a:r>
              <a:rPr sz="1450" spc="10" dirty="0">
                <a:solidFill>
                  <a:srgbClr val="282828"/>
                </a:solidFill>
                <a:latin typeface="Arial MT"/>
                <a:cs typeface="Arial MT"/>
              </a:rPr>
              <a:t>the </a:t>
            </a:r>
            <a:r>
              <a:rPr sz="1450" spc="15" dirty="0">
                <a:solidFill>
                  <a:srgbClr val="282828"/>
                </a:solidFill>
                <a:latin typeface="Arial MT"/>
                <a:cs typeface="Arial MT"/>
              </a:rPr>
              <a:t>GridsearchCV object was created </a:t>
            </a:r>
            <a:r>
              <a:rPr sz="1450" spc="10" dirty="0">
                <a:solidFill>
                  <a:srgbClr val="282828"/>
                </a:solidFill>
                <a:latin typeface="Arial MT"/>
                <a:cs typeface="Arial MT"/>
              </a:rPr>
              <a:t>with </a:t>
            </a:r>
            <a:r>
              <a:rPr sz="1450" spc="-39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450" spc="15" dirty="0">
                <a:solidFill>
                  <a:srgbClr val="282828"/>
                </a:solidFill>
                <a:latin typeface="Arial MT"/>
                <a:cs typeface="Arial MT"/>
              </a:rPr>
              <a:t>cv=10, then </a:t>
            </a:r>
            <a:r>
              <a:rPr sz="1450" spc="5" dirty="0">
                <a:solidFill>
                  <a:srgbClr val="282828"/>
                </a:solidFill>
                <a:latin typeface="Arial MT"/>
                <a:cs typeface="Arial MT"/>
              </a:rPr>
              <a:t>fit </a:t>
            </a:r>
            <a:r>
              <a:rPr sz="1450" spc="10" dirty="0">
                <a:solidFill>
                  <a:srgbClr val="282828"/>
                </a:solidFill>
                <a:latin typeface="Arial MT"/>
                <a:cs typeface="Arial MT"/>
              </a:rPr>
              <a:t>the </a:t>
            </a:r>
            <a:r>
              <a:rPr sz="1450" spc="15" dirty="0">
                <a:solidFill>
                  <a:srgbClr val="282828"/>
                </a:solidFill>
                <a:latin typeface="Arial MT"/>
                <a:cs typeface="Arial MT"/>
              </a:rPr>
              <a:t>training </a:t>
            </a:r>
            <a:r>
              <a:rPr sz="1450" spc="10" dirty="0">
                <a:solidFill>
                  <a:srgbClr val="282828"/>
                </a:solidFill>
                <a:latin typeface="Arial MT"/>
                <a:cs typeface="Arial MT"/>
              </a:rPr>
              <a:t>data into the </a:t>
            </a:r>
            <a:r>
              <a:rPr sz="1450" spc="15" dirty="0">
                <a:solidFill>
                  <a:srgbClr val="282828"/>
                </a:solidFill>
                <a:latin typeface="Arial MT"/>
                <a:cs typeface="Arial MT"/>
              </a:rPr>
              <a:t>GridSearch object </a:t>
            </a:r>
            <a:r>
              <a:rPr sz="1450" spc="10" dirty="0">
                <a:solidFill>
                  <a:srgbClr val="282828"/>
                </a:solidFill>
                <a:latin typeface="Arial MT"/>
                <a:cs typeface="Arial MT"/>
              </a:rPr>
              <a:t>for </a:t>
            </a:r>
            <a:r>
              <a:rPr sz="1450" spc="15" dirty="0">
                <a:solidFill>
                  <a:srgbClr val="282828"/>
                </a:solidFill>
                <a:latin typeface="Arial MT"/>
                <a:cs typeface="Arial MT"/>
              </a:rPr>
              <a:t>each to Find </a:t>
            </a:r>
            <a:r>
              <a:rPr sz="1450" spc="5" dirty="0">
                <a:solidFill>
                  <a:srgbClr val="282828"/>
                </a:solidFill>
                <a:latin typeface="Arial MT"/>
                <a:cs typeface="Arial MT"/>
              </a:rPr>
              <a:t>best </a:t>
            </a:r>
            <a:r>
              <a:rPr sz="1450" spc="1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450" spc="5" dirty="0">
                <a:solidFill>
                  <a:srgbClr val="282828"/>
                </a:solidFill>
                <a:latin typeface="Arial MT"/>
                <a:cs typeface="Arial MT"/>
              </a:rPr>
              <a:t>Hyperparameter.</a:t>
            </a:r>
            <a:endParaRPr sz="1450">
              <a:latin typeface="Arial MT"/>
              <a:cs typeface="Arial MT"/>
            </a:endParaRPr>
          </a:p>
          <a:p>
            <a:pPr marL="577850" marR="315595" lvl="1" indent="-189230">
              <a:lnSpc>
                <a:spcPts val="1570"/>
              </a:lnSpc>
              <a:spcBef>
                <a:spcPts val="1180"/>
              </a:spcBef>
              <a:buChar char="•"/>
              <a:tabLst>
                <a:tab pos="578485" algn="l"/>
              </a:tabLst>
            </a:pPr>
            <a:r>
              <a:rPr sz="1450" spc="10" dirty="0">
                <a:solidFill>
                  <a:srgbClr val="282828"/>
                </a:solidFill>
                <a:latin typeface="Arial MT"/>
                <a:cs typeface="Arial MT"/>
              </a:rPr>
              <a:t>After</a:t>
            </a:r>
            <a:r>
              <a:rPr sz="1450" spc="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450" spc="10" dirty="0">
                <a:solidFill>
                  <a:srgbClr val="282828"/>
                </a:solidFill>
                <a:latin typeface="Arial MT"/>
                <a:cs typeface="Arial MT"/>
              </a:rPr>
              <a:t>fitting</a:t>
            </a:r>
            <a:r>
              <a:rPr sz="1450" spc="-2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450" spc="10" dirty="0">
                <a:solidFill>
                  <a:srgbClr val="282828"/>
                </a:solidFill>
                <a:latin typeface="Arial MT"/>
                <a:cs typeface="Arial MT"/>
              </a:rPr>
              <a:t>the</a:t>
            </a:r>
            <a:r>
              <a:rPr sz="1450" spc="-1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450" spc="15" dirty="0">
                <a:solidFill>
                  <a:srgbClr val="282828"/>
                </a:solidFill>
                <a:latin typeface="Arial MT"/>
                <a:cs typeface="Arial MT"/>
              </a:rPr>
              <a:t>training</a:t>
            </a:r>
            <a:r>
              <a:rPr sz="1450" spc="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450" spc="10" dirty="0">
                <a:solidFill>
                  <a:srgbClr val="282828"/>
                </a:solidFill>
                <a:latin typeface="Arial MT"/>
                <a:cs typeface="Arial MT"/>
              </a:rPr>
              <a:t>set,</a:t>
            </a:r>
            <a:r>
              <a:rPr sz="1450" spc="-3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450" spc="20" dirty="0">
                <a:solidFill>
                  <a:srgbClr val="282828"/>
                </a:solidFill>
                <a:latin typeface="Arial MT"/>
                <a:cs typeface="Arial MT"/>
              </a:rPr>
              <a:t>we</a:t>
            </a:r>
            <a:r>
              <a:rPr sz="1450" spc="-1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450" spc="15" dirty="0">
                <a:solidFill>
                  <a:srgbClr val="282828"/>
                </a:solidFill>
                <a:latin typeface="Arial MT"/>
                <a:cs typeface="Arial MT"/>
              </a:rPr>
              <a:t>output</a:t>
            </a:r>
            <a:r>
              <a:rPr sz="1450" spc="-1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450" spc="15" dirty="0">
                <a:solidFill>
                  <a:srgbClr val="282828"/>
                </a:solidFill>
                <a:latin typeface="Arial MT"/>
                <a:cs typeface="Arial MT"/>
              </a:rPr>
              <a:t>GridSearchCV</a:t>
            </a:r>
            <a:r>
              <a:rPr sz="1450" spc="-1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450" spc="10" dirty="0">
                <a:solidFill>
                  <a:srgbClr val="282828"/>
                </a:solidFill>
                <a:latin typeface="Arial MT"/>
                <a:cs typeface="Arial MT"/>
              </a:rPr>
              <a:t>object</a:t>
            </a:r>
            <a:r>
              <a:rPr sz="1450" spc="-2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450" spc="10" dirty="0">
                <a:solidFill>
                  <a:srgbClr val="282828"/>
                </a:solidFill>
                <a:latin typeface="Arial MT"/>
                <a:cs typeface="Arial MT"/>
              </a:rPr>
              <a:t>for</a:t>
            </a:r>
            <a:r>
              <a:rPr sz="1450" spc="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450" spc="15" dirty="0">
                <a:solidFill>
                  <a:srgbClr val="282828"/>
                </a:solidFill>
                <a:latin typeface="Arial MT"/>
                <a:cs typeface="Arial MT"/>
              </a:rPr>
              <a:t>each</a:t>
            </a:r>
            <a:r>
              <a:rPr sz="1450" spc="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450" spc="10" dirty="0">
                <a:solidFill>
                  <a:srgbClr val="282828"/>
                </a:solidFill>
                <a:latin typeface="Arial MT"/>
                <a:cs typeface="Arial MT"/>
              </a:rPr>
              <a:t>of</a:t>
            </a:r>
            <a:r>
              <a:rPr sz="1450" spc="-1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450" spc="10" dirty="0">
                <a:solidFill>
                  <a:srgbClr val="282828"/>
                </a:solidFill>
                <a:latin typeface="Arial MT"/>
                <a:cs typeface="Arial MT"/>
              </a:rPr>
              <a:t>the</a:t>
            </a:r>
            <a:r>
              <a:rPr sz="145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450" spc="15" dirty="0">
                <a:solidFill>
                  <a:srgbClr val="282828"/>
                </a:solidFill>
                <a:latin typeface="Arial MT"/>
                <a:cs typeface="Arial MT"/>
              </a:rPr>
              <a:t>models, </a:t>
            </a:r>
            <a:r>
              <a:rPr sz="1450" spc="-38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450" spc="15" dirty="0">
                <a:solidFill>
                  <a:srgbClr val="282828"/>
                </a:solidFill>
                <a:latin typeface="Arial MT"/>
                <a:cs typeface="Arial MT"/>
              </a:rPr>
              <a:t>then </a:t>
            </a:r>
            <a:r>
              <a:rPr sz="1450" spc="10" dirty="0">
                <a:solidFill>
                  <a:srgbClr val="282828"/>
                </a:solidFill>
                <a:latin typeface="Arial MT"/>
                <a:cs typeface="Arial MT"/>
              </a:rPr>
              <a:t>displayed the </a:t>
            </a:r>
            <a:r>
              <a:rPr sz="1450" spc="15" dirty="0">
                <a:solidFill>
                  <a:srgbClr val="282828"/>
                </a:solidFill>
                <a:latin typeface="Arial MT"/>
                <a:cs typeface="Arial MT"/>
              </a:rPr>
              <a:t>best parameters </a:t>
            </a:r>
            <a:r>
              <a:rPr sz="1450" spc="10" dirty="0">
                <a:solidFill>
                  <a:srgbClr val="282828"/>
                </a:solidFill>
                <a:latin typeface="Arial MT"/>
                <a:cs typeface="Arial MT"/>
              </a:rPr>
              <a:t>using the </a:t>
            </a:r>
            <a:r>
              <a:rPr sz="1450" spc="15" dirty="0">
                <a:solidFill>
                  <a:srgbClr val="282828"/>
                </a:solidFill>
                <a:latin typeface="Arial MT"/>
                <a:cs typeface="Arial MT"/>
              </a:rPr>
              <a:t>data </a:t>
            </a:r>
            <a:r>
              <a:rPr sz="1450" spc="10" dirty="0">
                <a:solidFill>
                  <a:srgbClr val="282828"/>
                </a:solidFill>
                <a:latin typeface="Arial MT"/>
                <a:cs typeface="Arial MT"/>
              </a:rPr>
              <a:t>attribute </a:t>
            </a:r>
            <a:r>
              <a:rPr sz="1450" dirty="0">
                <a:solidFill>
                  <a:srgbClr val="282828"/>
                </a:solidFill>
                <a:latin typeface="Arial MT"/>
                <a:cs typeface="Arial MT"/>
              </a:rPr>
              <a:t>best_params_ </a:t>
            </a:r>
            <a:r>
              <a:rPr sz="1450" spc="15" dirty="0">
                <a:solidFill>
                  <a:srgbClr val="282828"/>
                </a:solidFill>
                <a:latin typeface="Arial MT"/>
                <a:cs typeface="Arial MT"/>
              </a:rPr>
              <a:t>and </a:t>
            </a:r>
            <a:r>
              <a:rPr sz="1450" spc="10" dirty="0">
                <a:solidFill>
                  <a:srgbClr val="282828"/>
                </a:solidFill>
                <a:latin typeface="Arial MT"/>
                <a:cs typeface="Arial MT"/>
              </a:rPr>
              <a:t>the </a:t>
            </a:r>
            <a:r>
              <a:rPr sz="1450" spc="15" dirty="0">
                <a:solidFill>
                  <a:srgbClr val="282828"/>
                </a:solidFill>
                <a:latin typeface="Arial MT"/>
                <a:cs typeface="Arial MT"/>
              </a:rPr>
              <a:t> accuracy</a:t>
            </a:r>
            <a:r>
              <a:rPr sz="1450" spc="-3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450" spc="20" dirty="0">
                <a:solidFill>
                  <a:srgbClr val="282828"/>
                </a:solidFill>
                <a:latin typeface="Arial MT"/>
                <a:cs typeface="Arial MT"/>
              </a:rPr>
              <a:t>on</a:t>
            </a:r>
            <a:r>
              <a:rPr sz="1450" spc="-3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450" spc="10" dirty="0">
                <a:solidFill>
                  <a:srgbClr val="282828"/>
                </a:solidFill>
                <a:latin typeface="Arial MT"/>
                <a:cs typeface="Arial MT"/>
              </a:rPr>
              <a:t>the</a:t>
            </a:r>
            <a:r>
              <a:rPr sz="1450" spc="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450" spc="10" dirty="0">
                <a:solidFill>
                  <a:srgbClr val="282828"/>
                </a:solidFill>
                <a:latin typeface="Arial MT"/>
                <a:cs typeface="Arial MT"/>
              </a:rPr>
              <a:t>validation</a:t>
            </a:r>
            <a:r>
              <a:rPr sz="1450" spc="-3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450" spc="15" dirty="0">
                <a:solidFill>
                  <a:srgbClr val="282828"/>
                </a:solidFill>
                <a:latin typeface="Arial MT"/>
                <a:cs typeface="Arial MT"/>
              </a:rPr>
              <a:t>data</a:t>
            </a:r>
            <a:r>
              <a:rPr sz="1450" spc="-1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450" spc="15" dirty="0">
                <a:solidFill>
                  <a:srgbClr val="282828"/>
                </a:solidFill>
                <a:latin typeface="Arial MT"/>
                <a:cs typeface="Arial MT"/>
              </a:rPr>
              <a:t>using</a:t>
            </a:r>
            <a:r>
              <a:rPr sz="1450" spc="-4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450" spc="15" dirty="0">
                <a:solidFill>
                  <a:srgbClr val="282828"/>
                </a:solidFill>
                <a:latin typeface="Arial MT"/>
                <a:cs typeface="Arial MT"/>
              </a:rPr>
              <a:t>the</a:t>
            </a:r>
            <a:r>
              <a:rPr sz="1450" spc="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450" spc="10" dirty="0">
                <a:solidFill>
                  <a:srgbClr val="282828"/>
                </a:solidFill>
                <a:latin typeface="Arial MT"/>
                <a:cs typeface="Arial MT"/>
              </a:rPr>
              <a:t>data</a:t>
            </a:r>
            <a:r>
              <a:rPr sz="145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450" spc="10" dirty="0">
                <a:solidFill>
                  <a:srgbClr val="282828"/>
                </a:solidFill>
                <a:latin typeface="Arial MT"/>
                <a:cs typeface="Arial MT"/>
              </a:rPr>
              <a:t>attribute</a:t>
            </a:r>
            <a:r>
              <a:rPr sz="1450" spc="-2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450" dirty="0">
                <a:solidFill>
                  <a:srgbClr val="282828"/>
                </a:solidFill>
                <a:latin typeface="Arial MT"/>
                <a:cs typeface="Arial MT"/>
              </a:rPr>
              <a:t>best_score_.</a:t>
            </a:r>
            <a:endParaRPr sz="1450">
              <a:latin typeface="Arial MT"/>
              <a:cs typeface="Arial MT"/>
            </a:endParaRPr>
          </a:p>
          <a:p>
            <a:pPr marL="577850" lvl="1" indent="-189865">
              <a:lnSpc>
                <a:spcPct val="100000"/>
              </a:lnSpc>
              <a:spcBef>
                <a:spcPts val="880"/>
              </a:spcBef>
              <a:buChar char="•"/>
              <a:tabLst>
                <a:tab pos="578485" algn="l"/>
              </a:tabLst>
            </a:pPr>
            <a:r>
              <a:rPr sz="1450" spc="15" dirty="0">
                <a:solidFill>
                  <a:srgbClr val="282828"/>
                </a:solidFill>
                <a:latin typeface="Arial MT"/>
                <a:cs typeface="Arial MT"/>
              </a:rPr>
              <a:t>Finally</a:t>
            </a:r>
            <a:r>
              <a:rPr sz="1450" spc="-3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450" spc="15" dirty="0">
                <a:solidFill>
                  <a:srgbClr val="282828"/>
                </a:solidFill>
                <a:latin typeface="Arial MT"/>
                <a:cs typeface="Arial MT"/>
              </a:rPr>
              <a:t>using</a:t>
            </a:r>
            <a:r>
              <a:rPr sz="1450" spc="-2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450" spc="10" dirty="0">
                <a:solidFill>
                  <a:srgbClr val="282828"/>
                </a:solidFill>
                <a:latin typeface="Arial MT"/>
                <a:cs typeface="Arial MT"/>
              </a:rPr>
              <a:t>the</a:t>
            </a:r>
            <a:r>
              <a:rPr sz="1450" spc="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450" spc="20" dirty="0">
                <a:solidFill>
                  <a:srgbClr val="282828"/>
                </a:solidFill>
                <a:latin typeface="Arial MT"/>
                <a:cs typeface="Arial MT"/>
              </a:rPr>
              <a:t>method</a:t>
            </a:r>
            <a:r>
              <a:rPr sz="1450" spc="-1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450" spc="15" dirty="0">
                <a:solidFill>
                  <a:srgbClr val="282828"/>
                </a:solidFill>
                <a:latin typeface="Arial MT"/>
                <a:cs typeface="Arial MT"/>
              </a:rPr>
              <a:t>score</a:t>
            </a:r>
            <a:r>
              <a:rPr sz="1450" spc="-1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450" spc="5" dirty="0">
                <a:solidFill>
                  <a:srgbClr val="282828"/>
                </a:solidFill>
                <a:latin typeface="Arial MT"/>
                <a:cs typeface="Arial MT"/>
              </a:rPr>
              <a:t>to </a:t>
            </a:r>
            <a:r>
              <a:rPr sz="1450" spc="15" dirty="0">
                <a:solidFill>
                  <a:srgbClr val="282828"/>
                </a:solidFill>
                <a:latin typeface="Arial MT"/>
                <a:cs typeface="Arial MT"/>
              </a:rPr>
              <a:t>calculate</a:t>
            </a:r>
            <a:r>
              <a:rPr sz="1450" spc="-3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450" spc="10" dirty="0">
                <a:solidFill>
                  <a:srgbClr val="282828"/>
                </a:solidFill>
                <a:latin typeface="Arial MT"/>
                <a:cs typeface="Arial MT"/>
              </a:rPr>
              <a:t>the</a:t>
            </a:r>
            <a:r>
              <a:rPr sz="1450" spc="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450" spc="15" dirty="0">
                <a:solidFill>
                  <a:srgbClr val="282828"/>
                </a:solidFill>
                <a:latin typeface="Arial MT"/>
                <a:cs typeface="Arial MT"/>
              </a:rPr>
              <a:t>accuracy</a:t>
            </a:r>
            <a:r>
              <a:rPr sz="1450" spc="-3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450" spc="15" dirty="0">
                <a:solidFill>
                  <a:srgbClr val="282828"/>
                </a:solidFill>
                <a:latin typeface="Arial MT"/>
                <a:cs typeface="Arial MT"/>
              </a:rPr>
              <a:t>on</a:t>
            </a:r>
            <a:r>
              <a:rPr sz="145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450" spc="10" dirty="0">
                <a:solidFill>
                  <a:srgbClr val="282828"/>
                </a:solidFill>
                <a:latin typeface="Arial MT"/>
                <a:cs typeface="Arial MT"/>
              </a:rPr>
              <a:t>the</a:t>
            </a:r>
            <a:r>
              <a:rPr sz="1450" spc="-1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450" spc="10" dirty="0">
                <a:solidFill>
                  <a:srgbClr val="282828"/>
                </a:solidFill>
                <a:latin typeface="Arial MT"/>
                <a:cs typeface="Arial MT"/>
              </a:rPr>
              <a:t>test</a:t>
            </a:r>
            <a:r>
              <a:rPr sz="1450" spc="-1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450" spc="15" dirty="0">
                <a:solidFill>
                  <a:srgbClr val="282828"/>
                </a:solidFill>
                <a:latin typeface="Arial MT"/>
                <a:cs typeface="Arial MT"/>
              </a:rPr>
              <a:t>data</a:t>
            </a:r>
            <a:r>
              <a:rPr sz="145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450" spc="10" dirty="0">
                <a:solidFill>
                  <a:srgbClr val="282828"/>
                </a:solidFill>
                <a:latin typeface="Arial MT"/>
                <a:cs typeface="Arial MT"/>
              </a:rPr>
              <a:t>for</a:t>
            </a:r>
            <a:r>
              <a:rPr sz="1450" spc="-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450" spc="20" dirty="0">
                <a:solidFill>
                  <a:srgbClr val="282828"/>
                </a:solidFill>
                <a:latin typeface="Arial MT"/>
                <a:cs typeface="Arial MT"/>
              </a:rPr>
              <a:t>each</a:t>
            </a:r>
            <a:endParaRPr sz="145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65935" y="5734630"/>
            <a:ext cx="7204709" cy="2768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975"/>
              </a:lnSpc>
            </a:pPr>
            <a:r>
              <a:rPr sz="1450" spc="15" dirty="0">
                <a:solidFill>
                  <a:srgbClr val="282828"/>
                </a:solidFill>
                <a:latin typeface="Arial MT"/>
                <a:cs typeface="Arial MT"/>
              </a:rPr>
              <a:t>model</a:t>
            </a:r>
            <a:r>
              <a:rPr sz="1450" spc="-1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450" spc="10" dirty="0">
                <a:solidFill>
                  <a:srgbClr val="282828"/>
                </a:solidFill>
                <a:latin typeface="Arial MT"/>
                <a:cs typeface="Arial MT"/>
              </a:rPr>
              <a:t>and plotted</a:t>
            </a:r>
            <a:r>
              <a:rPr sz="1450" spc="-2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450" spc="20" dirty="0">
                <a:solidFill>
                  <a:srgbClr val="282828"/>
                </a:solidFill>
                <a:latin typeface="Arial MT"/>
                <a:cs typeface="Arial MT"/>
              </a:rPr>
              <a:t>a</a:t>
            </a:r>
            <a:r>
              <a:rPr sz="1450" spc="1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450" spc="15" dirty="0">
                <a:solidFill>
                  <a:srgbClr val="282828"/>
                </a:solidFill>
                <a:latin typeface="Arial MT"/>
                <a:cs typeface="Arial MT"/>
              </a:rPr>
              <a:t>confussion</a:t>
            </a:r>
            <a:r>
              <a:rPr sz="1450" spc="10" dirty="0">
                <a:solidFill>
                  <a:srgbClr val="282828"/>
                </a:solidFill>
                <a:latin typeface="Arial MT"/>
                <a:cs typeface="Arial MT"/>
              </a:rPr>
              <a:t> matrix</a:t>
            </a:r>
            <a:r>
              <a:rPr sz="1450" spc="-2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450" spc="10" dirty="0">
                <a:solidFill>
                  <a:srgbClr val="282828"/>
                </a:solidFill>
                <a:latin typeface="Arial MT"/>
                <a:cs typeface="Arial MT"/>
              </a:rPr>
              <a:t>for</a:t>
            </a:r>
            <a:r>
              <a:rPr sz="1450" spc="15" dirty="0">
                <a:solidFill>
                  <a:srgbClr val="282828"/>
                </a:solidFill>
                <a:latin typeface="Arial MT"/>
                <a:cs typeface="Arial MT"/>
              </a:rPr>
              <a:t> each</a:t>
            </a:r>
            <a:r>
              <a:rPr sz="1450" spc="-2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450" spc="15" dirty="0">
                <a:solidFill>
                  <a:srgbClr val="282828"/>
                </a:solidFill>
                <a:latin typeface="Arial MT"/>
                <a:cs typeface="Arial MT"/>
              </a:rPr>
              <a:t>using</a:t>
            </a:r>
            <a:r>
              <a:rPr sz="1450" spc="-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450" spc="10" dirty="0">
                <a:solidFill>
                  <a:srgbClr val="282828"/>
                </a:solidFill>
                <a:latin typeface="Arial MT"/>
                <a:cs typeface="Arial MT"/>
              </a:rPr>
              <a:t>the test</a:t>
            </a:r>
            <a:r>
              <a:rPr sz="1450" spc="-2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450" spc="10" dirty="0">
                <a:solidFill>
                  <a:srgbClr val="282828"/>
                </a:solidFill>
                <a:latin typeface="Arial MT"/>
                <a:cs typeface="Arial MT"/>
              </a:rPr>
              <a:t>and</a:t>
            </a:r>
            <a:r>
              <a:rPr sz="1450" spc="2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450" spc="10" dirty="0">
                <a:solidFill>
                  <a:srgbClr val="282828"/>
                </a:solidFill>
                <a:latin typeface="Arial MT"/>
                <a:cs typeface="Arial MT"/>
              </a:rPr>
              <a:t>predicted outcomes</a:t>
            </a:r>
            <a:r>
              <a:rPr sz="1950" spc="10" dirty="0">
                <a:latin typeface="Calibri"/>
                <a:cs typeface="Calibri"/>
              </a:rPr>
              <a:t>.</a:t>
            </a:r>
            <a:endParaRPr sz="195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555"/>
              </a:lnSpc>
            </a:pPr>
            <a:fld id="{81D60167-4931-47E6-BA6A-407CBD079E47}" type="slidenum">
              <a:rPr spc="10" dirty="0"/>
              <a:t>19</a:t>
            </a:fld>
            <a:endParaRPr spc="10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00438" y="1412254"/>
            <a:ext cx="5918200" cy="4902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050" spc="-5" dirty="0"/>
              <a:t>Predictive </a:t>
            </a:r>
            <a:r>
              <a:rPr sz="3050" spc="-15" dirty="0"/>
              <a:t>Analysis</a:t>
            </a:r>
            <a:r>
              <a:rPr sz="3050" spc="50" dirty="0"/>
              <a:t> </a:t>
            </a:r>
            <a:r>
              <a:rPr sz="3050" spc="-5" dirty="0"/>
              <a:t>(Classification)</a:t>
            </a:r>
            <a:endParaRPr sz="305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273097" y="6072606"/>
            <a:ext cx="118745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spc="10" dirty="0">
                <a:solidFill>
                  <a:srgbClr val="1C7CDB"/>
                </a:solidFill>
                <a:latin typeface="Arial MT"/>
                <a:cs typeface="Arial MT"/>
              </a:rPr>
              <a:t>2</a:t>
            </a:r>
            <a:endParaRPr sz="13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55990" y="2665350"/>
            <a:ext cx="2244090" cy="2566035"/>
          </a:xfrm>
          <a:prstGeom prst="rect">
            <a:avLst/>
          </a:prstGeom>
        </p:spPr>
        <p:txBody>
          <a:bodyPr vert="horz" wrap="square" lIns="0" tIns="161290" rIns="0" bIns="0" rtlCol="0">
            <a:spAutoFit/>
          </a:bodyPr>
          <a:lstStyle/>
          <a:p>
            <a:pPr marL="198755" indent="-186690">
              <a:lnSpc>
                <a:spcPct val="100000"/>
              </a:lnSpc>
              <a:spcBef>
                <a:spcPts val="1270"/>
              </a:spcBef>
              <a:buChar char="•"/>
              <a:tabLst>
                <a:tab pos="199390" algn="l"/>
              </a:tabLst>
            </a:pPr>
            <a:r>
              <a:rPr sz="1800" dirty="0">
                <a:solidFill>
                  <a:srgbClr val="282828"/>
                </a:solidFill>
                <a:latin typeface="Arial MT"/>
                <a:cs typeface="Arial MT"/>
              </a:rPr>
              <a:t>Executive</a:t>
            </a:r>
            <a:r>
              <a:rPr sz="1800" spc="-7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282828"/>
                </a:solidFill>
                <a:latin typeface="Arial MT"/>
                <a:cs typeface="Arial MT"/>
              </a:rPr>
              <a:t>Summary</a:t>
            </a:r>
            <a:endParaRPr sz="1800">
              <a:latin typeface="Arial MT"/>
              <a:cs typeface="Arial MT"/>
            </a:endParaRPr>
          </a:p>
          <a:p>
            <a:pPr marL="198755" indent="-186690">
              <a:lnSpc>
                <a:spcPct val="100000"/>
              </a:lnSpc>
              <a:spcBef>
                <a:spcPts val="1175"/>
              </a:spcBef>
              <a:buChar char="•"/>
              <a:tabLst>
                <a:tab pos="199390" algn="l"/>
              </a:tabLst>
            </a:pPr>
            <a:r>
              <a:rPr sz="1800" dirty="0">
                <a:solidFill>
                  <a:srgbClr val="282828"/>
                </a:solidFill>
                <a:latin typeface="Arial MT"/>
                <a:cs typeface="Arial MT"/>
              </a:rPr>
              <a:t>Introduction</a:t>
            </a:r>
            <a:endParaRPr sz="1800">
              <a:latin typeface="Arial MT"/>
              <a:cs typeface="Arial MT"/>
            </a:endParaRPr>
          </a:p>
          <a:p>
            <a:pPr marL="198755" indent="-186690">
              <a:lnSpc>
                <a:spcPct val="100000"/>
              </a:lnSpc>
              <a:spcBef>
                <a:spcPts val="1180"/>
              </a:spcBef>
              <a:buChar char="•"/>
              <a:tabLst>
                <a:tab pos="199390" algn="l"/>
              </a:tabLst>
            </a:pPr>
            <a:r>
              <a:rPr sz="1800" spc="-5" dirty="0">
                <a:solidFill>
                  <a:srgbClr val="282828"/>
                </a:solidFill>
                <a:latin typeface="Arial MT"/>
                <a:cs typeface="Arial MT"/>
              </a:rPr>
              <a:t>Methodology</a:t>
            </a:r>
            <a:endParaRPr sz="1800">
              <a:latin typeface="Arial MT"/>
              <a:cs typeface="Arial MT"/>
            </a:endParaRPr>
          </a:p>
          <a:p>
            <a:pPr marL="198755" indent="-186690">
              <a:lnSpc>
                <a:spcPct val="100000"/>
              </a:lnSpc>
              <a:spcBef>
                <a:spcPts val="1165"/>
              </a:spcBef>
              <a:buChar char="•"/>
              <a:tabLst>
                <a:tab pos="199390" algn="l"/>
              </a:tabLst>
            </a:pPr>
            <a:r>
              <a:rPr sz="1800" spc="5" dirty="0">
                <a:solidFill>
                  <a:srgbClr val="282828"/>
                </a:solidFill>
                <a:latin typeface="Arial MT"/>
                <a:cs typeface="Arial MT"/>
              </a:rPr>
              <a:t>Results</a:t>
            </a:r>
            <a:endParaRPr sz="1800">
              <a:latin typeface="Arial MT"/>
              <a:cs typeface="Arial MT"/>
            </a:endParaRPr>
          </a:p>
          <a:p>
            <a:pPr marL="198755" indent="-186690">
              <a:lnSpc>
                <a:spcPct val="100000"/>
              </a:lnSpc>
              <a:spcBef>
                <a:spcPts val="1175"/>
              </a:spcBef>
              <a:buChar char="•"/>
              <a:tabLst>
                <a:tab pos="199390" algn="l"/>
              </a:tabLst>
            </a:pPr>
            <a:r>
              <a:rPr sz="1800" dirty="0">
                <a:solidFill>
                  <a:srgbClr val="282828"/>
                </a:solidFill>
                <a:latin typeface="Arial MT"/>
                <a:cs typeface="Arial MT"/>
              </a:rPr>
              <a:t>Conclusion</a:t>
            </a:r>
            <a:endParaRPr sz="1800">
              <a:latin typeface="Arial MT"/>
              <a:cs typeface="Arial MT"/>
            </a:endParaRPr>
          </a:p>
          <a:p>
            <a:pPr marL="198755" indent="-186690">
              <a:lnSpc>
                <a:spcPct val="100000"/>
              </a:lnSpc>
              <a:spcBef>
                <a:spcPts val="1175"/>
              </a:spcBef>
              <a:buChar char="•"/>
              <a:tabLst>
                <a:tab pos="199390" algn="l"/>
              </a:tabLst>
            </a:pPr>
            <a:r>
              <a:rPr sz="1800" spc="5" dirty="0">
                <a:solidFill>
                  <a:srgbClr val="282828"/>
                </a:solidFill>
                <a:latin typeface="Arial MT"/>
                <a:cs typeface="Arial MT"/>
              </a:rPr>
              <a:t>Appendix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00438" y="1412254"/>
            <a:ext cx="1251585" cy="4902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050" dirty="0"/>
              <a:t>O</a:t>
            </a:r>
            <a:r>
              <a:rPr sz="3050" spc="-25" dirty="0"/>
              <a:t>u</a:t>
            </a:r>
            <a:r>
              <a:rPr sz="3050" dirty="0"/>
              <a:t>t</a:t>
            </a:r>
            <a:r>
              <a:rPr sz="3050" spc="-15" dirty="0"/>
              <a:t>l</a:t>
            </a:r>
            <a:r>
              <a:rPr sz="3050" spc="15" dirty="0"/>
              <a:t>i</a:t>
            </a:r>
            <a:r>
              <a:rPr sz="3050" spc="-25" dirty="0"/>
              <a:t>n</a:t>
            </a:r>
            <a:r>
              <a:rPr sz="3050" spc="-5" dirty="0"/>
              <a:t>e</a:t>
            </a:r>
            <a:endParaRPr sz="305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00477" y="2200094"/>
            <a:ext cx="7881620" cy="11322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01295" marR="5080" indent="-189230">
              <a:lnSpc>
                <a:spcPct val="100899"/>
              </a:lnSpc>
              <a:spcBef>
                <a:spcPts val="90"/>
              </a:spcBef>
              <a:buChar char="•"/>
              <a:tabLst>
                <a:tab pos="201930" algn="l"/>
              </a:tabLst>
            </a:pPr>
            <a:r>
              <a:rPr sz="1800" spc="5" dirty="0">
                <a:solidFill>
                  <a:srgbClr val="282828"/>
                </a:solidFill>
                <a:latin typeface="Arial MT"/>
                <a:cs typeface="Arial MT"/>
              </a:rPr>
              <a:t>The</a:t>
            </a:r>
            <a:r>
              <a:rPr sz="1800" spc="2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82828"/>
                </a:solidFill>
                <a:latin typeface="Arial MT"/>
                <a:cs typeface="Arial MT"/>
              </a:rPr>
              <a:t>table</a:t>
            </a:r>
            <a:r>
              <a:rPr sz="1800" spc="5" dirty="0">
                <a:solidFill>
                  <a:srgbClr val="282828"/>
                </a:solidFill>
                <a:latin typeface="Arial MT"/>
                <a:cs typeface="Arial MT"/>
              </a:rPr>
              <a:t> below</a:t>
            </a:r>
            <a:r>
              <a:rPr sz="1800" spc="-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800" spc="5" dirty="0">
                <a:solidFill>
                  <a:srgbClr val="282828"/>
                </a:solidFill>
                <a:latin typeface="Arial MT"/>
                <a:cs typeface="Arial MT"/>
              </a:rPr>
              <a:t>shows</a:t>
            </a:r>
            <a:r>
              <a:rPr sz="1800" spc="-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82828"/>
                </a:solidFill>
                <a:latin typeface="Arial MT"/>
                <a:cs typeface="Arial MT"/>
              </a:rPr>
              <a:t>the</a:t>
            </a:r>
            <a:r>
              <a:rPr sz="1800" spc="2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82828"/>
                </a:solidFill>
                <a:latin typeface="Arial MT"/>
                <a:cs typeface="Arial MT"/>
              </a:rPr>
              <a:t>test</a:t>
            </a:r>
            <a:r>
              <a:rPr sz="1800" spc="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82828"/>
                </a:solidFill>
                <a:latin typeface="Arial MT"/>
                <a:cs typeface="Arial MT"/>
              </a:rPr>
              <a:t>data</a:t>
            </a:r>
            <a:r>
              <a:rPr sz="1800" spc="5" dirty="0">
                <a:solidFill>
                  <a:srgbClr val="282828"/>
                </a:solidFill>
                <a:latin typeface="Arial MT"/>
                <a:cs typeface="Arial MT"/>
              </a:rPr>
              <a:t> accuracy</a:t>
            </a:r>
            <a:r>
              <a:rPr sz="1800" spc="-2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800" spc="5" dirty="0">
                <a:solidFill>
                  <a:srgbClr val="282828"/>
                </a:solidFill>
                <a:latin typeface="Arial MT"/>
                <a:cs typeface="Arial MT"/>
              </a:rPr>
              <a:t>score </a:t>
            </a:r>
            <a:r>
              <a:rPr sz="1800" dirty="0">
                <a:solidFill>
                  <a:srgbClr val="282828"/>
                </a:solidFill>
                <a:latin typeface="Arial MT"/>
                <a:cs typeface="Arial MT"/>
              </a:rPr>
              <a:t>for</a:t>
            </a:r>
            <a:r>
              <a:rPr sz="1800" spc="1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800" spc="5" dirty="0">
                <a:solidFill>
                  <a:srgbClr val="282828"/>
                </a:solidFill>
                <a:latin typeface="Arial MT"/>
                <a:cs typeface="Arial MT"/>
              </a:rPr>
              <a:t>each</a:t>
            </a:r>
            <a:r>
              <a:rPr sz="1800" spc="-1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800" spc="5" dirty="0">
                <a:solidFill>
                  <a:srgbClr val="282828"/>
                </a:solidFill>
                <a:latin typeface="Arial MT"/>
                <a:cs typeface="Arial MT"/>
              </a:rPr>
              <a:t>of</a:t>
            </a:r>
            <a:r>
              <a:rPr sz="1800" spc="2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82828"/>
                </a:solidFill>
                <a:latin typeface="Arial MT"/>
                <a:cs typeface="Arial MT"/>
              </a:rPr>
              <a:t>the </a:t>
            </a:r>
            <a:r>
              <a:rPr sz="1800" spc="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282828"/>
                </a:solidFill>
                <a:latin typeface="Arial MT"/>
                <a:cs typeface="Arial MT"/>
              </a:rPr>
              <a:t>methods</a:t>
            </a:r>
            <a:r>
              <a:rPr sz="1800" spc="6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800" spc="5" dirty="0">
                <a:solidFill>
                  <a:srgbClr val="282828"/>
                </a:solidFill>
                <a:latin typeface="Arial MT"/>
                <a:cs typeface="Arial MT"/>
              </a:rPr>
              <a:t>comparing</a:t>
            </a:r>
            <a:r>
              <a:rPr sz="1800" dirty="0">
                <a:solidFill>
                  <a:srgbClr val="282828"/>
                </a:solidFill>
                <a:latin typeface="Arial MT"/>
                <a:cs typeface="Arial MT"/>
              </a:rPr>
              <a:t> them</a:t>
            </a:r>
            <a:r>
              <a:rPr sz="1800" spc="5" dirty="0">
                <a:solidFill>
                  <a:srgbClr val="282828"/>
                </a:solidFill>
                <a:latin typeface="Arial MT"/>
                <a:cs typeface="Arial MT"/>
              </a:rPr>
              <a:t> to</a:t>
            </a:r>
            <a:r>
              <a:rPr sz="1800" spc="1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82828"/>
                </a:solidFill>
                <a:latin typeface="Arial MT"/>
                <a:cs typeface="Arial MT"/>
              </a:rPr>
              <a:t>show</a:t>
            </a:r>
            <a:r>
              <a:rPr sz="1800" spc="5" dirty="0">
                <a:solidFill>
                  <a:srgbClr val="282828"/>
                </a:solidFill>
                <a:latin typeface="Arial MT"/>
                <a:cs typeface="Arial MT"/>
              </a:rPr>
              <a:t> which</a:t>
            </a:r>
            <a:r>
              <a:rPr sz="1800" spc="-2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82828"/>
                </a:solidFill>
                <a:latin typeface="Arial MT"/>
                <a:cs typeface="Arial MT"/>
              </a:rPr>
              <a:t>performed</a:t>
            </a:r>
            <a:r>
              <a:rPr sz="1800" spc="5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800" spc="5" dirty="0">
                <a:solidFill>
                  <a:srgbClr val="282828"/>
                </a:solidFill>
                <a:latin typeface="Arial MT"/>
                <a:cs typeface="Arial MT"/>
              </a:rPr>
              <a:t>best</a:t>
            </a:r>
            <a:r>
              <a:rPr sz="1800" spc="-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800" spc="5" dirty="0">
                <a:solidFill>
                  <a:srgbClr val="282828"/>
                </a:solidFill>
                <a:latin typeface="Arial MT"/>
                <a:cs typeface="Arial MT"/>
              </a:rPr>
              <a:t>using</a:t>
            </a:r>
            <a:r>
              <a:rPr sz="180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800" spc="5" dirty="0">
                <a:solidFill>
                  <a:srgbClr val="282828"/>
                </a:solidFill>
                <a:latin typeface="Arial MT"/>
                <a:cs typeface="Arial MT"/>
              </a:rPr>
              <a:t>the</a:t>
            </a:r>
            <a:r>
              <a:rPr sz="1800" dirty="0">
                <a:solidFill>
                  <a:srgbClr val="282828"/>
                </a:solidFill>
                <a:latin typeface="Arial MT"/>
                <a:cs typeface="Arial MT"/>
              </a:rPr>
              <a:t> test</a:t>
            </a:r>
            <a:r>
              <a:rPr sz="1800" spc="-2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82828"/>
                </a:solidFill>
                <a:latin typeface="Arial MT"/>
                <a:cs typeface="Arial MT"/>
              </a:rPr>
              <a:t>data </a:t>
            </a:r>
            <a:r>
              <a:rPr sz="1800" spc="-484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82828"/>
                </a:solidFill>
                <a:latin typeface="Arial MT"/>
                <a:cs typeface="Arial MT"/>
              </a:rPr>
              <a:t>between </a:t>
            </a:r>
            <a:r>
              <a:rPr sz="1800" spc="5" dirty="0">
                <a:solidFill>
                  <a:srgbClr val="282828"/>
                </a:solidFill>
                <a:latin typeface="Arial MT"/>
                <a:cs typeface="Arial MT"/>
              </a:rPr>
              <a:t>SVM, </a:t>
            </a:r>
            <a:r>
              <a:rPr sz="1800" dirty="0">
                <a:solidFill>
                  <a:srgbClr val="282828"/>
                </a:solidFill>
                <a:latin typeface="Arial MT"/>
                <a:cs typeface="Arial MT"/>
              </a:rPr>
              <a:t>Classification </a:t>
            </a:r>
            <a:r>
              <a:rPr sz="1800" spc="-10" dirty="0">
                <a:solidFill>
                  <a:srgbClr val="282828"/>
                </a:solidFill>
                <a:latin typeface="Arial MT"/>
                <a:cs typeface="Arial MT"/>
              </a:rPr>
              <a:t>Trees, </a:t>
            </a:r>
            <a:r>
              <a:rPr sz="1800" spc="5" dirty="0">
                <a:solidFill>
                  <a:srgbClr val="282828"/>
                </a:solidFill>
                <a:latin typeface="Arial MT"/>
                <a:cs typeface="Arial MT"/>
              </a:rPr>
              <a:t>k </a:t>
            </a:r>
            <a:r>
              <a:rPr sz="1800" dirty="0">
                <a:solidFill>
                  <a:srgbClr val="282828"/>
                </a:solidFill>
                <a:latin typeface="Arial MT"/>
                <a:cs typeface="Arial MT"/>
              </a:rPr>
              <a:t>nearest neighbors and </a:t>
            </a:r>
            <a:r>
              <a:rPr sz="1800" spc="5" dirty="0">
                <a:solidFill>
                  <a:srgbClr val="282828"/>
                </a:solidFill>
                <a:latin typeface="Arial MT"/>
                <a:cs typeface="Arial MT"/>
              </a:rPr>
              <a:t>Logistic </a:t>
            </a:r>
            <a:r>
              <a:rPr sz="1800" spc="1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800" spc="5" dirty="0">
                <a:solidFill>
                  <a:srgbClr val="282828"/>
                </a:solidFill>
                <a:latin typeface="Arial MT"/>
                <a:cs typeface="Arial MT"/>
              </a:rPr>
              <a:t>Regression;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00477" y="5571254"/>
            <a:ext cx="5737225" cy="57912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201295" marR="5080" indent="-189230">
              <a:lnSpc>
                <a:spcPct val="101099"/>
              </a:lnSpc>
              <a:spcBef>
                <a:spcPts val="85"/>
              </a:spcBef>
              <a:buChar char="•"/>
              <a:tabLst>
                <a:tab pos="201930" algn="l"/>
              </a:tabLst>
            </a:pPr>
            <a:r>
              <a:rPr sz="1800" spc="5" dirty="0">
                <a:solidFill>
                  <a:srgbClr val="282828"/>
                </a:solidFill>
                <a:latin typeface="Arial MT"/>
                <a:cs typeface="Arial MT"/>
              </a:rPr>
              <a:t>GitHub </a:t>
            </a:r>
            <a:r>
              <a:rPr sz="1800" spc="-5" dirty="0">
                <a:solidFill>
                  <a:srgbClr val="282828"/>
                </a:solidFill>
                <a:latin typeface="Arial MT"/>
                <a:cs typeface="Arial MT"/>
              </a:rPr>
              <a:t>URL </a:t>
            </a:r>
            <a:r>
              <a:rPr sz="1800" spc="5" dirty="0">
                <a:solidFill>
                  <a:srgbClr val="282828"/>
                </a:solidFill>
                <a:latin typeface="Arial MT"/>
                <a:cs typeface="Arial MT"/>
              </a:rPr>
              <a:t>of </a:t>
            </a:r>
            <a:r>
              <a:rPr sz="1800" dirty="0">
                <a:solidFill>
                  <a:srgbClr val="282828"/>
                </a:solidFill>
                <a:latin typeface="Arial MT"/>
                <a:cs typeface="Arial MT"/>
              </a:rPr>
              <a:t>the completed predictive analysis </a:t>
            </a:r>
            <a:r>
              <a:rPr sz="1800" spc="-10" dirty="0">
                <a:solidFill>
                  <a:srgbClr val="282828"/>
                </a:solidFill>
                <a:latin typeface="Arial MT"/>
                <a:cs typeface="Arial MT"/>
              </a:rPr>
              <a:t>lab </a:t>
            </a:r>
            <a:r>
              <a:rPr sz="1800" spc="-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800" spc="-25" dirty="0">
                <a:solidFill>
                  <a:srgbClr val="282828"/>
                </a:solidFill>
                <a:latin typeface="Arial MT"/>
                <a:cs typeface="Arial MT"/>
              </a:rPr>
              <a:t>(</a:t>
            </a:r>
            <a:r>
              <a:rPr sz="1350" i="1" spc="-25" dirty="0">
                <a:solidFill>
                  <a:srgbClr val="282828"/>
                </a:solidFill>
                <a:latin typeface="Arial"/>
                <a:cs typeface="Arial"/>
              </a:rPr>
              <a:t>https://github.com/cgatama/SpaceX-Falcon-9-1st-stage-Success-Landing-</a:t>
            </a:r>
            <a:endParaRPr sz="135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00438" y="1412254"/>
            <a:ext cx="5918200" cy="4902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050" spc="-5" dirty="0"/>
              <a:t>Predictive </a:t>
            </a:r>
            <a:r>
              <a:rPr sz="3050" spc="-15" dirty="0"/>
              <a:t>Analysis</a:t>
            </a:r>
            <a:r>
              <a:rPr sz="3050" spc="50" dirty="0"/>
              <a:t> </a:t>
            </a:r>
            <a:r>
              <a:rPr sz="3050" spc="-5" dirty="0"/>
              <a:t>(Classification)</a:t>
            </a:r>
            <a:endParaRPr sz="3050"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31235" y="3046476"/>
            <a:ext cx="3886200" cy="2212847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9180089" y="6088486"/>
            <a:ext cx="211454" cy="2127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55"/>
              </a:lnSpc>
            </a:pPr>
            <a:r>
              <a:rPr sz="1300" dirty="0">
                <a:solidFill>
                  <a:srgbClr val="1C7CDB"/>
                </a:solidFill>
                <a:latin typeface="Arial MT"/>
                <a:cs typeface="Arial MT"/>
              </a:rPr>
              <a:t>2</a:t>
            </a:r>
            <a:r>
              <a:rPr sz="1300" spc="10" dirty="0">
                <a:solidFill>
                  <a:srgbClr val="1C7CDB"/>
                </a:solidFill>
                <a:latin typeface="Arial MT"/>
                <a:cs typeface="Arial MT"/>
              </a:rPr>
              <a:t>0</a:t>
            </a:r>
            <a:endParaRPr sz="130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87968" y="6141616"/>
            <a:ext cx="6162040" cy="2825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00"/>
              </a:lnSpc>
            </a:pPr>
            <a:r>
              <a:rPr sz="1350" i="1" spc="-25" dirty="0">
                <a:solidFill>
                  <a:srgbClr val="282828"/>
                </a:solidFill>
                <a:latin typeface="Arial"/>
                <a:cs typeface="Arial"/>
              </a:rPr>
              <a:t>Prediction/blob/main/8.%20SpaceX%20Machine%20Learning%20Prediction.ipynb</a:t>
            </a:r>
            <a:r>
              <a:rPr sz="1800" spc="-25" dirty="0">
                <a:solidFill>
                  <a:srgbClr val="282828"/>
                </a:solidFill>
                <a:latin typeface="Arial MT"/>
                <a:cs typeface="Arial MT"/>
              </a:rPr>
              <a:t>)</a:t>
            </a:r>
            <a:endParaRPr sz="1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58457" y="2412194"/>
            <a:ext cx="4418965" cy="1296670"/>
          </a:xfrm>
          <a:prstGeom prst="rect">
            <a:avLst/>
          </a:prstGeom>
        </p:spPr>
        <p:txBody>
          <a:bodyPr vert="horz" wrap="square" lIns="0" tIns="161925" rIns="0" bIns="0" rtlCol="0">
            <a:spAutoFit/>
          </a:bodyPr>
          <a:lstStyle/>
          <a:p>
            <a:pPr marL="201295" indent="-189230">
              <a:lnSpc>
                <a:spcPct val="100000"/>
              </a:lnSpc>
              <a:spcBef>
                <a:spcPts val="1275"/>
              </a:spcBef>
              <a:buChar char="•"/>
              <a:tabLst>
                <a:tab pos="201930" algn="l"/>
              </a:tabLst>
            </a:pPr>
            <a:r>
              <a:rPr sz="1800" dirty="0">
                <a:solidFill>
                  <a:srgbClr val="282828"/>
                </a:solidFill>
                <a:latin typeface="Arial MT"/>
                <a:cs typeface="Arial MT"/>
              </a:rPr>
              <a:t>Exploratory</a:t>
            </a:r>
            <a:r>
              <a:rPr sz="1800" spc="-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82828"/>
                </a:solidFill>
                <a:latin typeface="Arial MT"/>
                <a:cs typeface="Arial MT"/>
              </a:rPr>
              <a:t>data</a:t>
            </a:r>
            <a:r>
              <a:rPr sz="1800" spc="-1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800" spc="5" dirty="0">
                <a:solidFill>
                  <a:srgbClr val="282828"/>
                </a:solidFill>
                <a:latin typeface="Arial MT"/>
                <a:cs typeface="Arial MT"/>
              </a:rPr>
              <a:t>analysis</a:t>
            </a:r>
            <a:r>
              <a:rPr sz="1800" spc="-4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82828"/>
                </a:solidFill>
                <a:latin typeface="Arial MT"/>
                <a:cs typeface="Arial MT"/>
              </a:rPr>
              <a:t>results</a:t>
            </a:r>
            <a:endParaRPr sz="1800">
              <a:latin typeface="Arial MT"/>
              <a:cs typeface="Arial MT"/>
            </a:endParaRPr>
          </a:p>
          <a:p>
            <a:pPr marL="201295" indent="-189230">
              <a:lnSpc>
                <a:spcPct val="100000"/>
              </a:lnSpc>
              <a:spcBef>
                <a:spcPts val="1175"/>
              </a:spcBef>
              <a:buChar char="•"/>
              <a:tabLst>
                <a:tab pos="201930" algn="l"/>
              </a:tabLst>
            </a:pPr>
            <a:r>
              <a:rPr sz="1800" dirty="0">
                <a:solidFill>
                  <a:srgbClr val="282828"/>
                </a:solidFill>
                <a:latin typeface="Arial MT"/>
                <a:cs typeface="Arial MT"/>
              </a:rPr>
              <a:t>Interactive</a:t>
            </a:r>
            <a:r>
              <a:rPr sz="1800" spc="-3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82828"/>
                </a:solidFill>
                <a:latin typeface="Arial MT"/>
                <a:cs typeface="Arial MT"/>
              </a:rPr>
              <a:t>analytics</a:t>
            </a:r>
            <a:r>
              <a:rPr sz="1800" spc="-5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82828"/>
                </a:solidFill>
                <a:latin typeface="Arial MT"/>
                <a:cs typeface="Arial MT"/>
              </a:rPr>
              <a:t>demo</a:t>
            </a:r>
            <a:r>
              <a:rPr sz="1800" spc="3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82828"/>
                </a:solidFill>
                <a:latin typeface="Arial MT"/>
                <a:cs typeface="Arial MT"/>
              </a:rPr>
              <a:t>in</a:t>
            </a:r>
            <a:r>
              <a:rPr sz="1800" spc="1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800" spc="5" dirty="0">
                <a:solidFill>
                  <a:srgbClr val="282828"/>
                </a:solidFill>
                <a:latin typeface="Arial MT"/>
                <a:cs typeface="Arial MT"/>
              </a:rPr>
              <a:t>screenshots</a:t>
            </a:r>
            <a:endParaRPr sz="1800">
              <a:latin typeface="Arial MT"/>
              <a:cs typeface="Arial MT"/>
            </a:endParaRPr>
          </a:p>
          <a:p>
            <a:pPr marL="201295" indent="-189230">
              <a:lnSpc>
                <a:spcPct val="100000"/>
              </a:lnSpc>
              <a:spcBef>
                <a:spcPts val="1175"/>
              </a:spcBef>
              <a:buChar char="•"/>
              <a:tabLst>
                <a:tab pos="201930" algn="l"/>
              </a:tabLst>
            </a:pPr>
            <a:r>
              <a:rPr sz="1800" dirty="0">
                <a:solidFill>
                  <a:srgbClr val="282828"/>
                </a:solidFill>
                <a:latin typeface="Arial MT"/>
                <a:cs typeface="Arial MT"/>
              </a:rPr>
              <a:t>Predictive</a:t>
            </a:r>
            <a:r>
              <a:rPr sz="1800" spc="-6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800" spc="5" dirty="0">
                <a:solidFill>
                  <a:srgbClr val="282828"/>
                </a:solidFill>
                <a:latin typeface="Arial MT"/>
                <a:cs typeface="Arial MT"/>
              </a:rPr>
              <a:t>analysis</a:t>
            </a:r>
            <a:r>
              <a:rPr sz="1800" spc="-3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82828"/>
                </a:solidFill>
                <a:latin typeface="Arial MT"/>
                <a:cs typeface="Arial MT"/>
              </a:rPr>
              <a:t>results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180089" y="6088486"/>
            <a:ext cx="211454" cy="2127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55"/>
              </a:lnSpc>
            </a:pPr>
            <a:r>
              <a:rPr sz="1300" dirty="0">
                <a:solidFill>
                  <a:srgbClr val="1C7CDB"/>
                </a:solidFill>
                <a:latin typeface="Arial MT"/>
                <a:cs typeface="Arial MT"/>
              </a:rPr>
              <a:t>2</a:t>
            </a:r>
            <a:r>
              <a:rPr sz="1300" spc="10" dirty="0">
                <a:solidFill>
                  <a:srgbClr val="1C7CDB"/>
                </a:solidFill>
                <a:latin typeface="Arial MT"/>
                <a:cs typeface="Arial MT"/>
              </a:rPr>
              <a:t>1</a:t>
            </a:r>
            <a:endParaRPr sz="13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00438" y="1412254"/>
            <a:ext cx="1306830" cy="4902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050" spc="-15" dirty="0"/>
              <a:t>R</a:t>
            </a:r>
            <a:r>
              <a:rPr sz="3050" spc="-25" dirty="0"/>
              <a:t>e</a:t>
            </a:r>
            <a:r>
              <a:rPr sz="3050" spc="-40" dirty="0"/>
              <a:t>s</a:t>
            </a:r>
            <a:r>
              <a:rPr sz="3050" spc="5" dirty="0"/>
              <a:t>u</a:t>
            </a:r>
            <a:r>
              <a:rPr sz="3050" spc="-45" dirty="0"/>
              <a:t>l</a:t>
            </a:r>
            <a:r>
              <a:rPr sz="3050" dirty="0"/>
              <a:t>t</a:t>
            </a:r>
            <a:r>
              <a:rPr sz="3050" spc="-5" dirty="0"/>
              <a:t>s</a:t>
            </a:r>
            <a:endParaRPr sz="305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057656"/>
            <a:ext cx="10058400" cy="5659120"/>
            <a:chOff x="0" y="1057656"/>
            <a:chExt cx="10058400" cy="56591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057656"/>
              <a:ext cx="10058400" cy="5658611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59891" y="3145535"/>
              <a:ext cx="871855" cy="304800"/>
            </a:xfrm>
            <a:custGeom>
              <a:avLst/>
              <a:gdLst/>
              <a:ahLst/>
              <a:cxnLst/>
              <a:rect l="l" t="t" r="r" b="b"/>
              <a:pathLst>
                <a:path w="871855" h="304800">
                  <a:moveTo>
                    <a:pt x="871728" y="304800"/>
                  </a:moveTo>
                  <a:lnTo>
                    <a:pt x="0" y="304800"/>
                  </a:lnTo>
                  <a:lnTo>
                    <a:pt x="0" y="0"/>
                  </a:lnTo>
                  <a:lnTo>
                    <a:pt x="871728" y="0"/>
                  </a:lnTo>
                  <a:lnTo>
                    <a:pt x="871728" y="304800"/>
                  </a:lnTo>
                  <a:close/>
                </a:path>
              </a:pathLst>
            </a:custGeom>
            <a:solidFill>
              <a:srgbClr val="0846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723366" y="3146564"/>
            <a:ext cx="718820" cy="252729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50" spc="15" dirty="0">
                <a:solidFill>
                  <a:srgbClr val="FFFFFF"/>
                </a:solidFill>
                <a:latin typeface="Calibri"/>
                <a:cs typeface="Calibri"/>
              </a:rPr>
              <a:t>Se</a:t>
            </a:r>
            <a:r>
              <a:rPr sz="1450" spc="10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1450" spc="15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450" spc="-10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450" spc="20" dirty="0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r>
              <a:rPr sz="1450" spc="-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50" spc="15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 sz="14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155935" y="2349539"/>
            <a:ext cx="4758690" cy="3016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00" spc="5" dirty="0">
                <a:solidFill>
                  <a:srgbClr val="282828"/>
                </a:solidFill>
                <a:latin typeface="Arial MT"/>
                <a:cs typeface="Arial MT"/>
              </a:rPr>
              <a:t>A</a:t>
            </a:r>
            <a:r>
              <a:rPr sz="1800" spc="-10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82828"/>
                </a:solidFill>
                <a:latin typeface="Arial MT"/>
                <a:cs typeface="Arial MT"/>
              </a:rPr>
              <a:t>scatter</a:t>
            </a:r>
            <a:r>
              <a:rPr sz="1800" spc="-3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800" spc="5" dirty="0">
                <a:solidFill>
                  <a:srgbClr val="282828"/>
                </a:solidFill>
                <a:latin typeface="Arial MT"/>
                <a:cs typeface="Arial MT"/>
              </a:rPr>
              <a:t>plot</a:t>
            </a:r>
            <a:r>
              <a:rPr sz="1800" spc="-1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800" spc="5" dirty="0">
                <a:solidFill>
                  <a:srgbClr val="282828"/>
                </a:solidFill>
                <a:latin typeface="Arial MT"/>
                <a:cs typeface="Arial MT"/>
              </a:rPr>
              <a:t>of</a:t>
            </a:r>
            <a:r>
              <a:rPr sz="1800" spc="1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82828"/>
                </a:solidFill>
                <a:latin typeface="Arial MT"/>
                <a:cs typeface="Arial MT"/>
              </a:rPr>
              <a:t>Flight</a:t>
            </a:r>
            <a:r>
              <a:rPr sz="1800" spc="-3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800" spc="5" dirty="0">
                <a:solidFill>
                  <a:srgbClr val="282828"/>
                </a:solidFill>
                <a:latin typeface="Arial MT"/>
                <a:cs typeface="Arial MT"/>
              </a:rPr>
              <a:t>Number</a:t>
            </a:r>
            <a:r>
              <a:rPr sz="1800" spc="1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82828"/>
                </a:solidFill>
                <a:latin typeface="Arial MT"/>
                <a:cs typeface="Arial MT"/>
              </a:rPr>
              <a:t>vs.</a:t>
            </a:r>
            <a:r>
              <a:rPr sz="1800" spc="-1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800" spc="5" dirty="0">
                <a:solidFill>
                  <a:srgbClr val="282828"/>
                </a:solidFill>
                <a:latin typeface="Arial MT"/>
                <a:cs typeface="Arial MT"/>
              </a:rPr>
              <a:t>Launch</a:t>
            </a:r>
            <a:r>
              <a:rPr sz="1800" spc="-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800" spc="5" dirty="0">
                <a:solidFill>
                  <a:srgbClr val="282828"/>
                </a:solidFill>
                <a:latin typeface="Arial MT"/>
                <a:cs typeface="Arial MT"/>
              </a:rPr>
              <a:t>Site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00438" y="1412254"/>
            <a:ext cx="5211445" cy="4902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050" spc="-20" dirty="0"/>
              <a:t>Flight</a:t>
            </a:r>
            <a:r>
              <a:rPr sz="3050" spc="55" dirty="0"/>
              <a:t> </a:t>
            </a:r>
            <a:r>
              <a:rPr sz="3050" spc="-10" dirty="0"/>
              <a:t>Number</a:t>
            </a:r>
            <a:r>
              <a:rPr sz="3050" spc="40" dirty="0"/>
              <a:t> </a:t>
            </a:r>
            <a:r>
              <a:rPr sz="3050" spc="-5" dirty="0"/>
              <a:t>vs.</a:t>
            </a:r>
            <a:r>
              <a:rPr sz="3050" spc="-30" dirty="0"/>
              <a:t> </a:t>
            </a:r>
            <a:r>
              <a:rPr sz="3050" spc="-10" dirty="0"/>
              <a:t>Launch</a:t>
            </a:r>
            <a:r>
              <a:rPr sz="3050" spc="60" dirty="0"/>
              <a:t> </a:t>
            </a:r>
            <a:r>
              <a:rPr sz="3050" spc="-10" dirty="0"/>
              <a:t>Site</a:t>
            </a:r>
            <a:endParaRPr sz="305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06424" y="2782824"/>
            <a:ext cx="6859523" cy="3605783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555"/>
              </a:lnSpc>
            </a:pPr>
            <a:fld id="{81D60167-4931-47E6-BA6A-407CBD079E47}" type="slidenum">
              <a:rPr spc="10" dirty="0"/>
              <a:t>23</a:t>
            </a:fld>
            <a:endParaRPr spc="1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0438" y="1412254"/>
            <a:ext cx="8282305" cy="4902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050" spc="-20" dirty="0"/>
              <a:t>Flight</a:t>
            </a:r>
            <a:r>
              <a:rPr sz="3050" spc="60" dirty="0"/>
              <a:t> </a:t>
            </a:r>
            <a:r>
              <a:rPr sz="3050" spc="-10" dirty="0"/>
              <a:t>Number</a:t>
            </a:r>
            <a:r>
              <a:rPr sz="3050" spc="80" dirty="0"/>
              <a:t> </a:t>
            </a:r>
            <a:r>
              <a:rPr sz="3050" spc="-5" dirty="0"/>
              <a:t>vs.</a:t>
            </a:r>
            <a:r>
              <a:rPr sz="3050" spc="-25" dirty="0"/>
              <a:t> </a:t>
            </a:r>
            <a:r>
              <a:rPr sz="3050" spc="-15" dirty="0"/>
              <a:t>Launch</a:t>
            </a:r>
            <a:r>
              <a:rPr sz="3050" spc="95" dirty="0"/>
              <a:t> </a:t>
            </a:r>
            <a:r>
              <a:rPr sz="3050" spc="-10" dirty="0"/>
              <a:t>Site</a:t>
            </a:r>
            <a:r>
              <a:rPr sz="3050" spc="10" dirty="0"/>
              <a:t> </a:t>
            </a:r>
            <a:r>
              <a:rPr sz="3050" spc="-20" dirty="0"/>
              <a:t>with</a:t>
            </a:r>
            <a:r>
              <a:rPr sz="3050" spc="40" dirty="0"/>
              <a:t> </a:t>
            </a:r>
            <a:r>
              <a:rPr sz="3050" spc="-10" dirty="0"/>
              <a:t>explanations</a:t>
            </a:r>
            <a:endParaRPr sz="305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4756" y="2206751"/>
            <a:ext cx="8313419" cy="4398264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021771" y="2134585"/>
            <a:ext cx="6330315" cy="3016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00" spc="5" dirty="0">
                <a:solidFill>
                  <a:srgbClr val="282828"/>
                </a:solidFill>
                <a:latin typeface="Arial MT"/>
                <a:cs typeface="Arial MT"/>
              </a:rPr>
              <a:t>A</a:t>
            </a:r>
            <a:r>
              <a:rPr sz="1800" spc="-10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82828"/>
                </a:solidFill>
                <a:latin typeface="Arial MT"/>
                <a:cs typeface="Arial MT"/>
              </a:rPr>
              <a:t>scatter</a:t>
            </a:r>
            <a:r>
              <a:rPr sz="1800" spc="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82828"/>
                </a:solidFill>
                <a:latin typeface="Arial MT"/>
                <a:cs typeface="Arial MT"/>
              </a:rPr>
              <a:t>plot </a:t>
            </a:r>
            <a:r>
              <a:rPr sz="1800" spc="5" dirty="0">
                <a:solidFill>
                  <a:srgbClr val="282828"/>
                </a:solidFill>
                <a:latin typeface="Arial MT"/>
                <a:cs typeface="Arial MT"/>
              </a:rPr>
              <a:t>with</a:t>
            </a:r>
            <a:r>
              <a:rPr sz="1800" dirty="0">
                <a:solidFill>
                  <a:srgbClr val="282828"/>
                </a:solidFill>
                <a:latin typeface="Arial MT"/>
                <a:cs typeface="Arial MT"/>
              </a:rPr>
              <a:t> explanations</a:t>
            </a:r>
            <a:r>
              <a:rPr sz="1800" spc="-1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82828"/>
                </a:solidFill>
                <a:latin typeface="Arial MT"/>
                <a:cs typeface="Arial MT"/>
              </a:rPr>
              <a:t>Flight</a:t>
            </a:r>
            <a:r>
              <a:rPr sz="1800" spc="-2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282828"/>
                </a:solidFill>
                <a:latin typeface="Arial MT"/>
                <a:cs typeface="Arial MT"/>
              </a:rPr>
              <a:t>Number</a:t>
            </a:r>
            <a:r>
              <a:rPr sz="1800" spc="8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82828"/>
                </a:solidFill>
                <a:latin typeface="Arial MT"/>
                <a:cs typeface="Arial MT"/>
              </a:rPr>
              <a:t>vs.</a:t>
            </a:r>
            <a:r>
              <a:rPr sz="1800" spc="-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800" spc="5" dirty="0">
                <a:solidFill>
                  <a:srgbClr val="282828"/>
                </a:solidFill>
                <a:latin typeface="Arial MT"/>
                <a:cs typeface="Arial MT"/>
              </a:rPr>
              <a:t>Launch</a:t>
            </a:r>
            <a:r>
              <a:rPr sz="1800" spc="3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800" spc="5" dirty="0">
                <a:solidFill>
                  <a:srgbClr val="282828"/>
                </a:solidFill>
                <a:latin typeface="Arial MT"/>
                <a:cs typeface="Arial MT"/>
              </a:rPr>
              <a:t>Site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555"/>
              </a:lnSpc>
            </a:pPr>
            <a:fld id="{81D60167-4931-47E6-BA6A-407CBD079E47}" type="slidenum">
              <a:rPr spc="10" dirty="0"/>
              <a:t>24</a:t>
            </a:fld>
            <a:endParaRPr spc="10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997388" y="2168182"/>
            <a:ext cx="4139565" cy="3016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00" spc="5" dirty="0">
                <a:solidFill>
                  <a:srgbClr val="282828"/>
                </a:solidFill>
                <a:latin typeface="Arial MT"/>
                <a:cs typeface="Arial MT"/>
              </a:rPr>
              <a:t>A</a:t>
            </a:r>
            <a:r>
              <a:rPr sz="1800" spc="-10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82828"/>
                </a:solidFill>
                <a:latin typeface="Arial MT"/>
                <a:cs typeface="Arial MT"/>
              </a:rPr>
              <a:t>scatter</a:t>
            </a:r>
            <a:r>
              <a:rPr sz="1800" spc="-4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800" spc="5" dirty="0">
                <a:solidFill>
                  <a:srgbClr val="282828"/>
                </a:solidFill>
                <a:latin typeface="Arial MT"/>
                <a:cs typeface="Arial MT"/>
              </a:rPr>
              <a:t>plot</a:t>
            </a:r>
            <a:r>
              <a:rPr sz="1800" spc="-3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800" spc="5" dirty="0">
                <a:solidFill>
                  <a:srgbClr val="282828"/>
                </a:solidFill>
                <a:latin typeface="Arial MT"/>
                <a:cs typeface="Arial MT"/>
              </a:rPr>
              <a:t>of </a:t>
            </a:r>
            <a:r>
              <a:rPr sz="1800" dirty="0">
                <a:solidFill>
                  <a:srgbClr val="282828"/>
                </a:solidFill>
                <a:latin typeface="Arial MT"/>
                <a:cs typeface="Arial MT"/>
              </a:rPr>
              <a:t>Payload</a:t>
            </a:r>
            <a:r>
              <a:rPr sz="1800" spc="-1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800" spc="5" dirty="0">
                <a:solidFill>
                  <a:srgbClr val="282828"/>
                </a:solidFill>
                <a:latin typeface="Arial MT"/>
                <a:cs typeface="Arial MT"/>
              </a:rPr>
              <a:t>vs.</a:t>
            </a:r>
            <a:r>
              <a:rPr sz="1800" spc="-1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800" spc="5" dirty="0">
                <a:solidFill>
                  <a:srgbClr val="282828"/>
                </a:solidFill>
                <a:latin typeface="Arial MT"/>
                <a:cs typeface="Arial MT"/>
              </a:rPr>
              <a:t>Launch</a:t>
            </a:r>
            <a:r>
              <a:rPr sz="1800" spc="-1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800" spc="5" dirty="0">
                <a:solidFill>
                  <a:srgbClr val="282828"/>
                </a:solidFill>
                <a:latin typeface="Arial MT"/>
                <a:cs typeface="Arial MT"/>
              </a:rPr>
              <a:t>Site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90408" y="1247625"/>
            <a:ext cx="4173854" cy="4902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050" spc="-15" dirty="0"/>
              <a:t>Payload</a:t>
            </a:r>
            <a:r>
              <a:rPr sz="3050" spc="50" dirty="0"/>
              <a:t> </a:t>
            </a:r>
            <a:r>
              <a:rPr sz="3050" spc="-5" dirty="0"/>
              <a:t>vs.</a:t>
            </a:r>
            <a:r>
              <a:rPr sz="3050" spc="-45" dirty="0"/>
              <a:t> </a:t>
            </a:r>
            <a:r>
              <a:rPr sz="3050" spc="-15" dirty="0"/>
              <a:t>Launch</a:t>
            </a:r>
            <a:r>
              <a:rPr sz="3050" spc="50" dirty="0"/>
              <a:t> </a:t>
            </a:r>
            <a:r>
              <a:rPr sz="3050" spc="-10" dirty="0"/>
              <a:t>Site</a:t>
            </a:r>
            <a:endParaRPr sz="305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40663" y="2516124"/>
            <a:ext cx="8285987" cy="402335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555"/>
              </a:lnSpc>
            </a:pPr>
            <a:fld id="{81D60167-4931-47E6-BA6A-407CBD079E47}" type="slidenum">
              <a:rPr spc="10" dirty="0"/>
              <a:t>25</a:t>
            </a:fld>
            <a:endParaRPr spc="10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92789" y="6101186"/>
            <a:ext cx="93345" cy="1873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55"/>
              </a:lnSpc>
            </a:pPr>
            <a:r>
              <a:rPr sz="1300" spc="10" dirty="0">
                <a:solidFill>
                  <a:srgbClr val="1C7CDB"/>
                </a:solidFill>
                <a:latin typeface="Arial MT"/>
                <a:cs typeface="Arial MT"/>
              </a:rPr>
              <a:t>2</a:t>
            </a:r>
            <a:endParaRPr sz="13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00438" y="1235528"/>
            <a:ext cx="7244715" cy="4902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050" spc="-15" dirty="0"/>
              <a:t>Payload</a:t>
            </a:r>
            <a:r>
              <a:rPr sz="3050" spc="70" dirty="0"/>
              <a:t> </a:t>
            </a:r>
            <a:r>
              <a:rPr sz="3050" spc="-5" dirty="0"/>
              <a:t>vs.</a:t>
            </a:r>
            <a:r>
              <a:rPr sz="3050" spc="5" dirty="0"/>
              <a:t> </a:t>
            </a:r>
            <a:r>
              <a:rPr sz="3050" spc="-15" dirty="0"/>
              <a:t>Launch</a:t>
            </a:r>
            <a:r>
              <a:rPr sz="3050" spc="70" dirty="0"/>
              <a:t> </a:t>
            </a:r>
            <a:r>
              <a:rPr sz="3050" spc="-5" dirty="0"/>
              <a:t>Site</a:t>
            </a:r>
            <a:r>
              <a:rPr sz="3050" spc="10" dirty="0"/>
              <a:t> </a:t>
            </a:r>
            <a:r>
              <a:rPr sz="3050" spc="-20" dirty="0"/>
              <a:t>with</a:t>
            </a:r>
            <a:r>
              <a:rPr sz="3050" spc="45" dirty="0"/>
              <a:t> </a:t>
            </a:r>
            <a:r>
              <a:rPr sz="3050" spc="-15" dirty="0"/>
              <a:t>explanations</a:t>
            </a:r>
            <a:endParaRPr sz="305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68680" y="2286000"/>
            <a:ext cx="8442959" cy="4210811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2480556" y="2085819"/>
            <a:ext cx="4139565" cy="3016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00" spc="5" dirty="0">
                <a:solidFill>
                  <a:srgbClr val="282828"/>
                </a:solidFill>
                <a:latin typeface="Arial MT"/>
                <a:cs typeface="Arial MT"/>
              </a:rPr>
              <a:t>A</a:t>
            </a:r>
            <a:r>
              <a:rPr sz="1800" spc="-12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800" spc="5" dirty="0">
                <a:solidFill>
                  <a:srgbClr val="282828"/>
                </a:solidFill>
                <a:latin typeface="Arial MT"/>
                <a:cs typeface="Arial MT"/>
              </a:rPr>
              <a:t>scatter</a:t>
            </a:r>
            <a:r>
              <a:rPr sz="1800" spc="-2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800" spc="5" dirty="0">
                <a:solidFill>
                  <a:srgbClr val="282828"/>
                </a:solidFill>
                <a:latin typeface="Arial MT"/>
                <a:cs typeface="Arial MT"/>
              </a:rPr>
              <a:t>plot</a:t>
            </a:r>
            <a:r>
              <a:rPr sz="1800" spc="-3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800" spc="5" dirty="0">
                <a:solidFill>
                  <a:srgbClr val="282828"/>
                </a:solidFill>
                <a:latin typeface="Arial MT"/>
                <a:cs typeface="Arial MT"/>
              </a:rPr>
              <a:t>of</a:t>
            </a:r>
            <a:r>
              <a:rPr sz="1800" spc="-1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82828"/>
                </a:solidFill>
                <a:latin typeface="Arial MT"/>
                <a:cs typeface="Arial MT"/>
              </a:rPr>
              <a:t>Payload</a:t>
            </a:r>
            <a:r>
              <a:rPr sz="1800" spc="-1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800" spc="5" dirty="0">
                <a:solidFill>
                  <a:srgbClr val="282828"/>
                </a:solidFill>
                <a:latin typeface="Arial MT"/>
                <a:cs typeface="Arial MT"/>
              </a:rPr>
              <a:t>vs.</a:t>
            </a:r>
            <a:r>
              <a:rPr sz="1800" spc="-1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800" spc="5" dirty="0">
                <a:solidFill>
                  <a:srgbClr val="282828"/>
                </a:solidFill>
                <a:latin typeface="Arial MT"/>
                <a:cs typeface="Arial MT"/>
              </a:rPr>
              <a:t>Launch</a:t>
            </a:r>
            <a:r>
              <a:rPr sz="1800" spc="-1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82828"/>
                </a:solidFill>
                <a:latin typeface="Arial MT"/>
                <a:cs typeface="Arial MT"/>
              </a:rPr>
              <a:t>Site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273097" y="6088486"/>
            <a:ext cx="118745" cy="2127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55"/>
              </a:lnSpc>
            </a:pPr>
            <a:r>
              <a:rPr sz="1300" spc="10" dirty="0">
                <a:solidFill>
                  <a:srgbClr val="1C7CDB"/>
                </a:solidFill>
                <a:latin typeface="Arial MT"/>
                <a:cs typeface="Arial MT"/>
              </a:rPr>
              <a:t>6</a:t>
            </a:r>
            <a:endParaRPr sz="13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00477" y="2175711"/>
            <a:ext cx="5858510" cy="3016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201295" indent="-189230">
              <a:lnSpc>
                <a:spcPct val="100000"/>
              </a:lnSpc>
              <a:spcBef>
                <a:spcPts val="110"/>
              </a:spcBef>
              <a:buChar char="•"/>
              <a:tabLst>
                <a:tab pos="201930" algn="l"/>
              </a:tabLst>
            </a:pPr>
            <a:r>
              <a:rPr sz="1800" spc="5" dirty="0">
                <a:solidFill>
                  <a:srgbClr val="282828"/>
                </a:solidFill>
                <a:latin typeface="Arial MT"/>
                <a:cs typeface="Arial MT"/>
              </a:rPr>
              <a:t>Show</a:t>
            </a:r>
            <a:r>
              <a:rPr sz="180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800" spc="5" dirty="0">
                <a:solidFill>
                  <a:srgbClr val="282828"/>
                </a:solidFill>
                <a:latin typeface="Arial MT"/>
                <a:cs typeface="Arial MT"/>
              </a:rPr>
              <a:t>a</a:t>
            </a:r>
            <a:r>
              <a:rPr sz="180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82828"/>
                </a:solidFill>
                <a:latin typeface="Arial MT"/>
                <a:cs typeface="Arial MT"/>
              </a:rPr>
              <a:t>bar</a:t>
            </a:r>
            <a:r>
              <a:rPr sz="1800" spc="1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82828"/>
                </a:solidFill>
                <a:latin typeface="Arial MT"/>
                <a:cs typeface="Arial MT"/>
              </a:rPr>
              <a:t>chart</a:t>
            </a:r>
            <a:r>
              <a:rPr sz="1800" spc="1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800" spc="5" dirty="0">
                <a:solidFill>
                  <a:srgbClr val="282828"/>
                </a:solidFill>
                <a:latin typeface="Arial MT"/>
                <a:cs typeface="Arial MT"/>
              </a:rPr>
              <a:t>for</a:t>
            </a:r>
            <a:r>
              <a:rPr sz="180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800" spc="5" dirty="0">
                <a:solidFill>
                  <a:srgbClr val="282828"/>
                </a:solidFill>
                <a:latin typeface="Arial MT"/>
                <a:cs typeface="Arial MT"/>
              </a:rPr>
              <a:t>the</a:t>
            </a:r>
            <a:r>
              <a:rPr sz="1800" spc="-2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800" spc="5" dirty="0">
                <a:solidFill>
                  <a:srgbClr val="282828"/>
                </a:solidFill>
                <a:latin typeface="Arial MT"/>
                <a:cs typeface="Arial MT"/>
              </a:rPr>
              <a:t>success</a:t>
            </a:r>
            <a:r>
              <a:rPr sz="1800" spc="-3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82828"/>
                </a:solidFill>
                <a:latin typeface="Arial MT"/>
                <a:cs typeface="Arial MT"/>
              </a:rPr>
              <a:t>rate</a:t>
            </a:r>
            <a:r>
              <a:rPr sz="1800" spc="1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800" spc="5" dirty="0">
                <a:solidFill>
                  <a:srgbClr val="282828"/>
                </a:solidFill>
                <a:latin typeface="Arial MT"/>
                <a:cs typeface="Arial MT"/>
              </a:rPr>
              <a:t>of</a:t>
            </a:r>
            <a:r>
              <a:rPr sz="1800" spc="-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800" spc="5" dirty="0">
                <a:solidFill>
                  <a:srgbClr val="282828"/>
                </a:solidFill>
                <a:latin typeface="Arial MT"/>
                <a:cs typeface="Arial MT"/>
              </a:rPr>
              <a:t>each</a:t>
            </a:r>
            <a:r>
              <a:rPr sz="1800" spc="-5" dirty="0">
                <a:solidFill>
                  <a:srgbClr val="282828"/>
                </a:solidFill>
                <a:latin typeface="Arial MT"/>
                <a:cs typeface="Arial MT"/>
              </a:rPr>
              <a:t> orbit</a:t>
            </a:r>
            <a:r>
              <a:rPr sz="1800" spc="3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82828"/>
                </a:solidFill>
                <a:latin typeface="Arial MT"/>
                <a:cs typeface="Arial MT"/>
              </a:rPr>
              <a:t>type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00438" y="1412254"/>
            <a:ext cx="4925060" cy="4902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050" spc="-5" dirty="0"/>
              <a:t>Success</a:t>
            </a:r>
            <a:r>
              <a:rPr sz="3050" spc="-10" dirty="0"/>
              <a:t> </a:t>
            </a:r>
            <a:r>
              <a:rPr sz="3050" spc="-15" dirty="0"/>
              <a:t>Rate</a:t>
            </a:r>
            <a:r>
              <a:rPr sz="3050" spc="5" dirty="0"/>
              <a:t> </a:t>
            </a:r>
            <a:r>
              <a:rPr sz="3050" spc="-5" dirty="0"/>
              <a:t>vs.</a:t>
            </a:r>
            <a:r>
              <a:rPr sz="3050" spc="-30" dirty="0"/>
              <a:t> </a:t>
            </a:r>
            <a:r>
              <a:rPr sz="3050" spc="-5" dirty="0"/>
              <a:t>Orbit</a:t>
            </a:r>
            <a:r>
              <a:rPr sz="3050" spc="-35" dirty="0"/>
              <a:t> </a:t>
            </a:r>
            <a:r>
              <a:rPr sz="3050" dirty="0"/>
              <a:t>Type</a:t>
            </a:r>
            <a:endParaRPr sz="305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95627" y="2580132"/>
            <a:ext cx="5233416" cy="378866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555"/>
              </a:lnSpc>
            </a:pPr>
            <a:fld id="{81D60167-4931-47E6-BA6A-407CBD079E47}" type="slidenum">
              <a:rPr spc="10" dirty="0"/>
              <a:t>27</a:t>
            </a:fld>
            <a:endParaRPr spc="10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00477" y="2175711"/>
            <a:ext cx="5801995" cy="3016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201295" indent="-189230">
              <a:lnSpc>
                <a:spcPct val="100000"/>
              </a:lnSpc>
              <a:spcBef>
                <a:spcPts val="110"/>
              </a:spcBef>
              <a:buChar char="•"/>
              <a:tabLst>
                <a:tab pos="201930" algn="l"/>
              </a:tabLst>
            </a:pPr>
            <a:r>
              <a:rPr sz="1800" spc="5" dirty="0">
                <a:solidFill>
                  <a:srgbClr val="282828"/>
                </a:solidFill>
                <a:latin typeface="Arial MT"/>
                <a:cs typeface="Arial MT"/>
              </a:rPr>
              <a:t>Show </a:t>
            </a:r>
            <a:r>
              <a:rPr sz="1800" dirty="0">
                <a:solidFill>
                  <a:srgbClr val="282828"/>
                </a:solidFill>
                <a:latin typeface="Arial MT"/>
                <a:cs typeface="Arial MT"/>
              </a:rPr>
              <a:t>the</a:t>
            </a:r>
            <a:r>
              <a:rPr sz="1800" spc="1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82828"/>
                </a:solidFill>
                <a:latin typeface="Arial MT"/>
                <a:cs typeface="Arial MT"/>
              </a:rPr>
              <a:t>screenshot</a:t>
            </a:r>
            <a:r>
              <a:rPr sz="1800" spc="-2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800" spc="5" dirty="0">
                <a:solidFill>
                  <a:srgbClr val="282828"/>
                </a:solidFill>
                <a:latin typeface="Arial MT"/>
                <a:cs typeface="Arial MT"/>
              </a:rPr>
              <a:t>of</a:t>
            </a:r>
            <a:r>
              <a:rPr sz="1800" spc="-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800" spc="5" dirty="0">
                <a:solidFill>
                  <a:srgbClr val="282828"/>
                </a:solidFill>
                <a:latin typeface="Arial MT"/>
                <a:cs typeface="Arial MT"/>
              </a:rPr>
              <a:t>the</a:t>
            </a:r>
            <a:r>
              <a:rPr sz="1800" dirty="0">
                <a:solidFill>
                  <a:srgbClr val="282828"/>
                </a:solidFill>
                <a:latin typeface="Arial MT"/>
                <a:cs typeface="Arial MT"/>
              </a:rPr>
              <a:t> bar</a:t>
            </a:r>
            <a:r>
              <a:rPr sz="1800" spc="2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800" spc="5" dirty="0">
                <a:solidFill>
                  <a:srgbClr val="282828"/>
                </a:solidFill>
                <a:latin typeface="Arial MT"/>
                <a:cs typeface="Arial MT"/>
              </a:rPr>
              <a:t>chart</a:t>
            </a:r>
            <a:r>
              <a:rPr sz="1800" spc="-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282828"/>
                </a:solidFill>
                <a:latin typeface="Arial MT"/>
                <a:cs typeface="Arial MT"/>
              </a:rPr>
              <a:t>with</a:t>
            </a:r>
            <a:r>
              <a:rPr sz="1800" spc="1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82828"/>
                </a:solidFill>
                <a:latin typeface="Arial MT"/>
                <a:cs typeface="Arial MT"/>
              </a:rPr>
              <a:t>explanations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00438" y="1412254"/>
            <a:ext cx="7995920" cy="4902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050" spc="-5" dirty="0"/>
              <a:t>Success</a:t>
            </a:r>
            <a:r>
              <a:rPr sz="3050" spc="5" dirty="0"/>
              <a:t> </a:t>
            </a:r>
            <a:r>
              <a:rPr sz="3050" spc="-10" dirty="0"/>
              <a:t>Rate</a:t>
            </a:r>
            <a:r>
              <a:rPr sz="3050" spc="20" dirty="0"/>
              <a:t> </a:t>
            </a:r>
            <a:r>
              <a:rPr sz="3050" spc="-5" dirty="0"/>
              <a:t>vs.</a:t>
            </a:r>
            <a:r>
              <a:rPr sz="3050" spc="10" dirty="0"/>
              <a:t> </a:t>
            </a:r>
            <a:r>
              <a:rPr sz="3050" spc="-5" dirty="0"/>
              <a:t>Orbit</a:t>
            </a:r>
            <a:r>
              <a:rPr sz="3050" spc="-15" dirty="0"/>
              <a:t> </a:t>
            </a:r>
            <a:r>
              <a:rPr sz="3050" dirty="0"/>
              <a:t>Type</a:t>
            </a:r>
            <a:r>
              <a:rPr sz="3050" spc="15" dirty="0"/>
              <a:t> </a:t>
            </a:r>
            <a:r>
              <a:rPr sz="3050" spc="-15" dirty="0"/>
              <a:t>with</a:t>
            </a:r>
            <a:r>
              <a:rPr sz="3050" spc="20" dirty="0"/>
              <a:t> </a:t>
            </a:r>
            <a:r>
              <a:rPr sz="3050" spc="-15" dirty="0"/>
              <a:t>explanations</a:t>
            </a:r>
            <a:endParaRPr sz="305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5508" y="2580132"/>
            <a:ext cx="8676131" cy="3843527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555"/>
              </a:lnSpc>
            </a:pPr>
            <a:fld id="{81D60167-4931-47E6-BA6A-407CBD079E47}" type="slidenum">
              <a:rPr spc="10" dirty="0"/>
              <a:t>28</a:t>
            </a:fld>
            <a:endParaRPr spc="10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00477" y="2386057"/>
            <a:ext cx="1990725" cy="85534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01295" marR="5080" indent="-189230" algn="just">
              <a:lnSpc>
                <a:spcPct val="100800"/>
              </a:lnSpc>
              <a:spcBef>
                <a:spcPts val="95"/>
              </a:spcBef>
              <a:buChar char="•"/>
              <a:tabLst>
                <a:tab pos="201930" algn="l"/>
              </a:tabLst>
            </a:pPr>
            <a:r>
              <a:rPr sz="1800" spc="5" dirty="0">
                <a:solidFill>
                  <a:srgbClr val="282828"/>
                </a:solidFill>
                <a:latin typeface="Arial MT"/>
                <a:cs typeface="Arial MT"/>
              </a:rPr>
              <a:t>A </a:t>
            </a:r>
            <a:r>
              <a:rPr sz="1800" dirty="0">
                <a:solidFill>
                  <a:srgbClr val="282828"/>
                </a:solidFill>
                <a:latin typeface="Arial MT"/>
                <a:cs typeface="Arial MT"/>
              </a:rPr>
              <a:t>scatter point </a:t>
            </a:r>
            <a:r>
              <a:rPr sz="1800" spc="5" dirty="0">
                <a:solidFill>
                  <a:srgbClr val="282828"/>
                </a:solidFill>
                <a:latin typeface="Arial MT"/>
                <a:cs typeface="Arial MT"/>
              </a:rPr>
              <a:t>of </a:t>
            </a:r>
            <a:r>
              <a:rPr sz="1800" spc="-49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82828"/>
                </a:solidFill>
                <a:latin typeface="Arial MT"/>
                <a:cs typeface="Arial MT"/>
              </a:rPr>
              <a:t>Flight </a:t>
            </a:r>
            <a:r>
              <a:rPr sz="1800" spc="5" dirty="0">
                <a:solidFill>
                  <a:srgbClr val="282828"/>
                </a:solidFill>
                <a:latin typeface="Arial MT"/>
                <a:cs typeface="Arial MT"/>
              </a:rPr>
              <a:t>number </a:t>
            </a:r>
            <a:r>
              <a:rPr sz="1800" dirty="0">
                <a:solidFill>
                  <a:srgbClr val="282828"/>
                </a:solidFill>
                <a:latin typeface="Arial MT"/>
                <a:cs typeface="Arial MT"/>
              </a:rPr>
              <a:t>vs. </a:t>
            </a:r>
            <a:r>
              <a:rPr sz="1800" spc="-49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82828"/>
                </a:solidFill>
                <a:latin typeface="Arial MT"/>
                <a:cs typeface="Arial MT"/>
              </a:rPr>
              <a:t>Orbit</a:t>
            </a:r>
            <a:r>
              <a:rPr sz="1800" spc="-2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82828"/>
                </a:solidFill>
                <a:latin typeface="Arial MT"/>
                <a:cs typeface="Arial MT"/>
              </a:rPr>
              <a:t>type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00438" y="1412254"/>
            <a:ext cx="4971415" cy="4902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050" spc="-20" dirty="0"/>
              <a:t>Flight</a:t>
            </a:r>
            <a:r>
              <a:rPr sz="3050" spc="55" dirty="0"/>
              <a:t> </a:t>
            </a:r>
            <a:r>
              <a:rPr sz="3050" spc="-10" dirty="0"/>
              <a:t>Number</a:t>
            </a:r>
            <a:r>
              <a:rPr sz="3050" spc="45" dirty="0"/>
              <a:t> </a:t>
            </a:r>
            <a:r>
              <a:rPr sz="3050" spc="-5" dirty="0"/>
              <a:t>vs.</a:t>
            </a:r>
            <a:r>
              <a:rPr sz="3050" spc="-35" dirty="0"/>
              <a:t> </a:t>
            </a:r>
            <a:r>
              <a:rPr sz="3050" spc="-5" dirty="0"/>
              <a:t>Orbit</a:t>
            </a:r>
            <a:r>
              <a:rPr sz="3050" spc="-30" dirty="0"/>
              <a:t> </a:t>
            </a:r>
            <a:r>
              <a:rPr sz="3050" dirty="0"/>
              <a:t>Type</a:t>
            </a:r>
            <a:endParaRPr sz="305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90443" y="2193036"/>
            <a:ext cx="6821423" cy="429005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555"/>
              </a:lnSpc>
            </a:pPr>
            <a:fld id="{81D60167-4931-47E6-BA6A-407CBD079E47}" type="slidenum">
              <a:rPr spc="10" dirty="0"/>
              <a:t>29</a:t>
            </a:fld>
            <a:endParaRPr spc="1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273097" y="6072606"/>
            <a:ext cx="118745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spc="10" dirty="0">
                <a:solidFill>
                  <a:srgbClr val="1C7CDB"/>
                </a:solidFill>
                <a:latin typeface="Arial MT"/>
                <a:cs typeface="Arial MT"/>
              </a:rPr>
              <a:t>3</a:t>
            </a:r>
            <a:endParaRPr sz="13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32804" y="2163542"/>
            <a:ext cx="6986270" cy="346265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99390" indent="-187325">
              <a:lnSpc>
                <a:spcPct val="100000"/>
              </a:lnSpc>
              <a:spcBef>
                <a:spcPts val="105"/>
              </a:spcBef>
              <a:buChar char="•"/>
              <a:tabLst>
                <a:tab pos="200025" algn="l"/>
              </a:tabLst>
            </a:pPr>
            <a:r>
              <a:rPr sz="1650" dirty="0">
                <a:solidFill>
                  <a:srgbClr val="282828"/>
                </a:solidFill>
                <a:latin typeface="Arial MT"/>
                <a:cs typeface="Arial MT"/>
              </a:rPr>
              <a:t>Summary</a:t>
            </a:r>
            <a:r>
              <a:rPr sz="1650" spc="-10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650" spc="5" dirty="0">
                <a:solidFill>
                  <a:srgbClr val="282828"/>
                </a:solidFill>
                <a:latin typeface="Arial MT"/>
                <a:cs typeface="Arial MT"/>
              </a:rPr>
              <a:t>of</a:t>
            </a:r>
            <a:r>
              <a:rPr sz="1650" spc="-6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650" dirty="0">
                <a:solidFill>
                  <a:srgbClr val="282828"/>
                </a:solidFill>
                <a:latin typeface="Arial MT"/>
                <a:cs typeface="Arial MT"/>
              </a:rPr>
              <a:t>methodologies</a:t>
            </a:r>
            <a:endParaRPr sz="1650">
              <a:latin typeface="Arial MT"/>
              <a:cs typeface="Arial MT"/>
            </a:endParaRPr>
          </a:p>
          <a:p>
            <a:pPr marL="578485" lvl="1" indent="-190500">
              <a:lnSpc>
                <a:spcPct val="100000"/>
              </a:lnSpc>
              <a:spcBef>
                <a:spcPts val="1180"/>
              </a:spcBef>
              <a:buChar char="-"/>
              <a:tabLst>
                <a:tab pos="578485" algn="l"/>
                <a:tab pos="579120" algn="l"/>
              </a:tabLst>
            </a:pPr>
            <a:r>
              <a:rPr sz="1300" dirty="0">
                <a:solidFill>
                  <a:srgbClr val="282828"/>
                </a:solidFill>
                <a:latin typeface="Arial MT"/>
                <a:cs typeface="Arial MT"/>
              </a:rPr>
              <a:t>S</a:t>
            </a:r>
            <a:r>
              <a:rPr sz="1300" spc="15" dirty="0">
                <a:solidFill>
                  <a:srgbClr val="282828"/>
                </a:solidFill>
                <a:latin typeface="Arial MT"/>
                <a:cs typeface="Arial MT"/>
              </a:rPr>
              <a:t>p</a:t>
            </a:r>
            <a:r>
              <a:rPr sz="1300" dirty="0">
                <a:solidFill>
                  <a:srgbClr val="282828"/>
                </a:solidFill>
                <a:latin typeface="Arial MT"/>
                <a:cs typeface="Arial MT"/>
              </a:rPr>
              <a:t>a</a:t>
            </a:r>
            <a:r>
              <a:rPr sz="1300" spc="10" dirty="0">
                <a:solidFill>
                  <a:srgbClr val="282828"/>
                </a:solidFill>
                <a:latin typeface="Arial MT"/>
                <a:cs typeface="Arial MT"/>
              </a:rPr>
              <a:t>c</a:t>
            </a:r>
            <a:r>
              <a:rPr sz="1300" dirty="0">
                <a:solidFill>
                  <a:srgbClr val="282828"/>
                </a:solidFill>
                <a:latin typeface="Arial MT"/>
                <a:cs typeface="Arial MT"/>
              </a:rPr>
              <a:t>e</a:t>
            </a:r>
            <a:r>
              <a:rPr sz="1300" spc="10" dirty="0">
                <a:solidFill>
                  <a:srgbClr val="282828"/>
                </a:solidFill>
                <a:latin typeface="Arial MT"/>
                <a:cs typeface="Arial MT"/>
              </a:rPr>
              <a:t>X</a:t>
            </a:r>
            <a:r>
              <a:rPr sz="1300" spc="-3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300" spc="-10" dirty="0">
                <a:solidFill>
                  <a:srgbClr val="282828"/>
                </a:solidFill>
                <a:latin typeface="Arial MT"/>
                <a:cs typeface="Arial MT"/>
              </a:rPr>
              <a:t>D</a:t>
            </a:r>
            <a:r>
              <a:rPr sz="1300" dirty="0">
                <a:solidFill>
                  <a:srgbClr val="282828"/>
                </a:solidFill>
                <a:latin typeface="Arial MT"/>
                <a:cs typeface="Arial MT"/>
              </a:rPr>
              <a:t>a</a:t>
            </a:r>
            <a:r>
              <a:rPr sz="1300" spc="-10" dirty="0">
                <a:solidFill>
                  <a:srgbClr val="282828"/>
                </a:solidFill>
                <a:latin typeface="Arial MT"/>
                <a:cs typeface="Arial MT"/>
              </a:rPr>
              <a:t>t</a:t>
            </a:r>
            <a:r>
              <a:rPr sz="1300" spc="10" dirty="0">
                <a:solidFill>
                  <a:srgbClr val="282828"/>
                </a:solidFill>
                <a:latin typeface="Arial MT"/>
                <a:cs typeface="Arial MT"/>
              </a:rPr>
              <a:t>a</a:t>
            </a:r>
            <a:r>
              <a:rPr sz="1300" spc="2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300" spc="-10" dirty="0">
                <a:solidFill>
                  <a:srgbClr val="282828"/>
                </a:solidFill>
                <a:latin typeface="Arial MT"/>
                <a:cs typeface="Arial MT"/>
              </a:rPr>
              <a:t>C</a:t>
            </a:r>
            <a:r>
              <a:rPr sz="1300" spc="15" dirty="0">
                <a:solidFill>
                  <a:srgbClr val="282828"/>
                </a:solidFill>
                <a:latin typeface="Arial MT"/>
                <a:cs typeface="Arial MT"/>
              </a:rPr>
              <a:t>o</a:t>
            </a:r>
            <a:r>
              <a:rPr sz="1300" spc="-5" dirty="0">
                <a:solidFill>
                  <a:srgbClr val="282828"/>
                </a:solidFill>
                <a:latin typeface="Arial MT"/>
                <a:cs typeface="Arial MT"/>
              </a:rPr>
              <a:t>l</a:t>
            </a:r>
            <a:r>
              <a:rPr sz="1300" spc="-20" dirty="0">
                <a:solidFill>
                  <a:srgbClr val="282828"/>
                </a:solidFill>
                <a:latin typeface="Arial MT"/>
                <a:cs typeface="Arial MT"/>
              </a:rPr>
              <a:t>l</a:t>
            </a:r>
            <a:r>
              <a:rPr sz="1300" spc="15" dirty="0">
                <a:solidFill>
                  <a:srgbClr val="282828"/>
                </a:solidFill>
                <a:latin typeface="Arial MT"/>
                <a:cs typeface="Arial MT"/>
              </a:rPr>
              <a:t>e</a:t>
            </a:r>
            <a:r>
              <a:rPr sz="1300" spc="5" dirty="0">
                <a:solidFill>
                  <a:srgbClr val="282828"/>
                </a:solidFill>
                <a:latin typeface="Arial MT"/>
                <a:cs typeface="Arial MT"/>
              </a:rPr>
              <a:t>ct</a:t>
            </a:r>
            <a:r>
              <a:rPr sz="1300" spc="-5" dirty="0">
                <a:solidFill>
                  <a:srgbClr val="282828"/>
                </a:solidFill>
                <a:latin typeface="Arial MT"/>
                <a:cs typeface="Arial MT"/>
              </a:rPr>
              <a:t>i</a:t>
            </a:r>
            <a:r>
              <a:rPr sz="1300" dirty="0">
                <a:solidFill>
                  <a:srgbClr val="282828"/>
                </a:solidFill>
                <a:latin typeface="Arial MT"/>
                <a:cs typeface="Arial MT"/>
              </a:rPr>
              <a:t>o</a:t>
            </a:r>
            <a:r>
              <a:rPr sz="1300" spc="10" dirty="0">
                <a:solidFill>
                  <a:srgbClr val="282828"/>
                </a:solidFill>
                <a:latin typeface="Arial MT"/>
                <a:cs typeface="Arial MT"/>
              </a:rPr>
              <a:t>n</a:t>
            </a:r>
            <a:r>
              <a:rPr sz="1300" spc="-5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300" spc="15" dirty="0">
                <a:solidFill>
                  <a:srgbClr val="282828"/>
                </a:solidFill>
                <a:latin typeface="Arial MT"/>
                <a:cs typeface="Arial MT"/>
              </a:rPr>
              <a:t>u</a:t>
            </a:r>
            <a:r>
              <a:rPr sz="1300" spc="10" dirty="0">
                <a:solidFill>
                  <a:srgbClr val="282828"/>
                </a:solidFill>
                <a:latin typeface="Arial MT"/>
                <a:cs typeface="Arial MT"/>
              </a:rPr>
              <a:t>s</a:t>
            </a:r>
            <a:r>
              <a:rPr sz="1300" spc="-5" dirty="0">
                <a:solidFill>
                  <a:srgbClr val="282828"/>
                </a:solidFill>
                <a:latin typeface="Arial MT"/>
                <a:cs typeface="Arial MT"/>
              </a:rPr>
              <a:t>i</a:t>
            </a:r>
            <a:r>
              <a:rPr sz="1300" dirty="0">
                <a:solidFill>
                  <a:srgbClr val="282828"/>
                </a:solidFill>
                <a:latin typeface="Arial MT"/>
                <a:cs typeface="Arial MT"/>
              </a:rPr>
              <a:t>n</a:t>
            </a:r>
            <a:r>
              <a:rPr sz="1300" spc="10" dirty="0">
                <a:solidFill>
                  <a:srgbClr val="282828"/>
                </a:solidFill>
                <a:latin typeface="Arial MT"/>
                <a:cs typeface="Arial MT"/>
              </a:rPr>
              <a:t>g</a:t>
            </a:r>
            <a:r>
              <a:rPr sz="1300" spc="-3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300" dirty="0">
                <a:solidFill>
                  <a:srgbClr val="282828"/>
                </a:solidFill>
                <a:latin typeface="Arial MT"/>
                <a:cs typeface="Arial MT"/>
              </a:rPr>
              <a:t>S</a:t>
            </a:r>
            <a:r>
              <a:rPr sz="1300" spc="15" dirty="0">
                <a:solidFill>
                  <a:srgbClr val="282828"/>
                </a:solidFill>
                <a:latin typeface="Arial MT"/>
                <a:cs typeface="Arial MT"/>
              </a:rPr>
              <a:t>p</a:t>
            </a:r>
            <a:r>
              <a:rPr sz="1300" dirty="0">
                <a:solidFill>
                  <a:srgbClr val="282828"/>
                </a:solidFill>
                <a:latin typeface="Arial MT"/>
                <a:cs typeface="Arial MT"/>
              </a:rPr>
              <a:t>a</a:t>
            </a:r>
            <a:r>
              <a:rPr sz="1300" spc="10" dirty="0">
                <a:solidFill>
                  <a:srgbClr val="282828"/>
                </a:solidFill>
                <a:latin typeface="Arial MT"/>
                <a:cs typeface="Arial MT"/>
              </a:rPr>
              <a:t>c</a:t>
            </a:r>
            <a:r>
              <a:rPr sz="1300" spc="15" dirty="0">
                <a:solidFill>
                  <a:srgbClr val="282828"/>
                </a:solidFill>
                <a:latin typeface="Arial MT"/>
                <a:cs typeface="Arial MT"/>
              </a:rPr>
              <a:t>e</a:t>
            </a:r>
            <a:r>
              <a:rPr sz="1300" spc="10" dirty="0">
                <a:solidFill>
                  <a:srgbClr val="282828"/>
                </a:solidFill>
                <a:latin typeface="Arial MT"/>
                <a:cs typeface="Arial MT"/>
              </a:rPr>
              <a:t>X</a:t>
            </a:r>
            <a:r>
              <a:rPr sz="1300" spc="-11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300" spc="10" dirty="0">
                <a:solidFill>
                  <a:srgbClr val="282828"/>
                </a:solidFill>
                <a:latin typeface="Arial MT"/>
                <a:cs typeface="Arial MT"/>
              </a:rPr>
              <a:t>A</a:t>
            </a:r>
            <a:r>
              <a:rPr sz="1300" dirty="0">
                <a:solidFill>
                  <a:srgbClr val="282828"/>
                </a:solidFill>
                <a:latin typeface="Arial MT"/>
                <a:cs typeface="Arial MT"/>
              </a:rPr>
              <a:t>P</a:t>
            </a:r>
            <a:r>
              <a:rPr sz="1300" spc="5" dirty="0">
                <a:solidFill>
                  <a:srgbClr val="282828"/>
                </a:solidFill>
                <a:latin typeface="Arial MT"/>
                <a:cs typeface="Arial MT"/>
              </a:rPr>
              <a:t>I</a:t>
            </a:r>
            <a:endParaRPr sz="1300">
              <a:latin typeface="Arial MT"/>
              <a:cs typeface="Arial MT"/>
            </a:endParaRPr>
          </a:p>
          <a:p>
            <a:pPr marL="578485" lvl="1" indent="-190500">
              <a:lnSpc>
                <a:spcPct val="100000"/>
              </a:lnSpc>
              <a:spcBef>
                <a:spcPts val="1175"/>
              </a:spcBef>
              <a:buChar char="-"/>
              <a:tabLst>
                <a:tab pos="578485" algn="l"/>
                <a:tab pos="579120" algn="l"/>
              </a:tabLst>
            </a:pPr>
            <a:r>
              <a:rPr sz="1300" spc="5" dirty="0">
                <a:solidFill>
                  <a:srgbClr val="282828"/>
                </a:solidFill>
                <a:latin typeface="Arial MT"/>
                <a:cs typeface="Arial MT"/>
              </a:rPr>
              <a:t>SpaceX</a:t>
            </a:r>
            <a:r>
              <a:rPr sz="1300" spc="-3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300" spc="-5" dirty="0">
                <a:solidFill>
                  <a:srgbClr val="282828"/>
                </a:solidFill>
                <a:latin typeface="Arial MT"/>
                <a:cs typeface="Arial MT"/>
              </a:rPr>
              <a:t>Data</a:t>
            </a:r>
            <a:r>
              <a:rPr sz="1300" spc="2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300" dirty="0">
                <a:solidFill>
                  <a:srgbClr val="282828"/>
                </a:solidFill>
                <a:latin typeface="Arial MT"/>
                <a:cs typeface="Arial MT"/>
              </a:rPr>
              <a:t>Collection</a:t>
            </a:r>
            <a:r>
              <a:rPr sz="1300" spc="-5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300" dirty="0">
                <a:solidFill>
                  <a:srgbClr val="282828"/>
                </a:solidFill>
                <a:latin typeface="Arial MT"/>
                <a:cs typeface="Arial MT"/>
              </a:rPr>
              <a:t>with</a:t>
            </a:r>
            <a:r>
              <a:rPr sz="1300" spc="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300" spc="10" dirty="0">
                <a:solidFill>
                  <a:srgbClr val="282828"/>
                </a:solidFill>
                <a:latin typeface="Arial MT"/>
                <a:cs typeface="Arial MT"/>
              </a:rPr>
              <a:t>Web</a:t>
            </a:r>
            <a:r>
              <a:rPr sz="1300" spc="-4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300" spc="5" dirty="0">
                <a:solidFill>
                  <a:srgbClr val="282828"/>
                </a:solidFill>
                <a:latin typeface="Arial MT"/>
                <a:cs typeface="Arial MT"/>
              </a:rPr>
              <a:t>Scraping</a:t>
            </a:r>
            <a:endParaRPr sz="1300">
              <a:latin typeface="Arial MT"/>
              <a:cs typeface="Arial MT"/>
            </a:endParaRPr>
          </a:p>
          <a:p>
            <a:pPr marL="578485" lvl="1" indent="-190500">
              <a:lnSpc>
                <a:spcPct val="100000"/>
              </a:lnSpc>
              <a:spcBef>
                <a:spcPts val="1185"/>
              </a:spcBef>
              <a:buChar char="-"/>
              <a:tabLst>
                <a:tab pos="578485" algn="l"/>
                <a:tab pos="579120" algn="l"/>
              </a:tabLst>
            </a:pPr>
            <a:r>
              <a:rPr sz="1300" spc="5" dirty="0">
                <a:solidFill>
                  <a:srgbClr val="282828"/>
                </a:solidFill>
                <a:latin typeface="Arial MT"/>
                <a:cs typeface="Arial MT"/>
              </a:rPr>
              <a:t>SpaceX</a:t>
            </a:r>
            <a:r>
              <a:rPr sz="1300" spc="-6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300" spc="-5" dirty="0">
                <a:solidFill>
                  <a:srgbClr val="282828"/>
                </a:solidFill>
                <a:latin typeface="Arial MT"/>
                <a:cs typeface="Arial MT"/>
              </a:rPr>
              <a:t>Data</a:t>
            </a:r>
            <a:r>
              <a:rPr sz="1300" spc="1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300" dirty="0">
                <a:solidFill>
                  <a:srgbClr val="282828"/>
                </a:solidFill>
                <a:latin typeface="Arial MT"/>
                <a:cs typeface="Arial MT"/>
              </a:rPr>
              <a:t>Wrangling</a:t>
            </a:r>
            <a:endParaRPr sz="1300">
              <a:latin typeface="Arial MT"/>
              <a:cs typeface="Arial MT"/>
            </a:endParaRPr>
          </a:p>
          <a:p>
            <a:pPr marL="578485" lvl="1" indent="-190500">
              <a:lnSpc>
                <a:spcPct val="100000"/>
              </a:lnSpc>
              <a:spcBef>
                <a:spcPts val="1180"/>
              </a:spcBef>
              <a:buChar char="-"/>
              <a:tabLst>
                <a:tab pos="578485" algn="l"/>
                <a:tab pos="579120" algn="l"/>
              </a:tabLst>
            </a:pPr>
            <a:r>
              <a:rPr sz="1300" spc="5" dirty="0">
                <a:solidFill>
                  <a:srgbClr val="282828"/>
                </a:solidFill>
                <a:latin typeface="Arial MT"/>
                <a:cs typeface="Arial MT"/>
              </a:rPr>
              <a:t>SpaceX</a:t>
            </a:r>
            <a:r>
              <a:rPr sz="1300" spc="-3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300" spc="5" dirty="0">
                <a:solidFill>
                  <a:srgbClr val="282828"/>
                </a:solidFill>
                <a:latin typeface="Arial MT"/>
                <a:cs typeface="Arial MT"/>
              </a:rPr>
              <a:t>Exploratory</a:t>
            </a:r>
            <a:r>
              <a:rPr sz="1300" spc="-2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300" spc="-5" dirty="0">
                <a:solidFill>
                  <a:srgbClr val="282828"/>
                </a:solidFill>
                <a:latin typeface="Arial MT"/>
                <a:cs typeface="Arial MT"/>
              </a:rPr>
              <a:t>Data</a:t>
            </a:r>
            <a:r>
              <a:rPr sz="1300" spc="-8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300" dirty="0">
                <a:solidFill>
                  <a:srgbClr val="282828"/>
                </a:solidFill>
                <a:latin typeface="Arial MT"/>
                <a:cs typeface="Arial MT"/>
              </a:rPr>
              <a:t>Analysis using</a:t>
            </a:r>
            <a:r>
              <a:rPr sz="1300" spc="-3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300" spc="10" dirty="0">
                <a:solidFill>
                  <a:srgbClr val="282828"/>
                </a:solidFill>
                <a:latin typeface="Arial MT"/>
                <a:cs typeface="Arial MT"/>
              </a:rPr>
              <a:t>SQL</a:t>
            </a:r>
            <a:endParaRPr sz="1300">
              <a:latin typeface="Arial MT"/>
              <a:cs typeface="Arial MT"/>
            </a:endParaRPr>
          </a:p>
          <a:p>
            <a:pPr marL="578485" lvl="1" indent="-190500">
              <a:lnSpc>
                <a:spcPct val="100000"/>
              </a:lnSpc>
              <a:spcBef>
                <a:spcPts val="1175"/>
              </a:spcBef>
              <a:buChar char="-"/>
              <a:tabLst>
                <a:tab pos="578485" algn="l"/>
                <a:tab pos="579120" algn="l"/>
              </a:tabLst>
            </a:pPr>
            <a:r>
              <a:rPr sz="1300" spc="5" dirty="0">
                <a:solidFill>
                  <a:srgbClr val="282828"/>
                </a:solidFill>
                <a:latin typeface="Arial MT"/>
                <a:cs typeface="Arial MT"/>
              </a:rPr>
              <a:t>Space-X</a:t>
            </a:r>
            <a:r>
              <a:rPr sz="1300" spc="-2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300" spc="5" dirty="0">
                <a:solidFill>
                  <a:srgbClr val="282828"/>
                </a:solidFill>
                <a:latin typeface="Arial MT"/>
                <a:cs typeface="Arial MT"/>
              </a:rPr>
              <a:t>EDA</a:t>
            </a:r>
            <a:r>
              <a:rPr sz="1300" spc="-8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300" spc="-10" dirty="0">
                <a:solidFill>
                  <a:srgbClr val="282828"/>
                </a:solidFill>
                <a:latin typeface="Arial MT"/>
                <a:cs typeface="Arial MT"/>
              </a:rPr>
              <a:t>DataViz</a:t>
            </a:r>
            <a:r>
              <a:rPr sz="1300" spc="1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300" spc="5" dirty="0">
                <a:solidFill>
                  <a:srgbClr val="282828"/>
                </a:solidFill>
                <a:latin typeface="Arial MT"/>
                <a:cs typeface="Arial MT"/>
              </a:rPr>
              <a:t>Using</a:t>
            </a:r>
            <a:r>
              <a:rPr sz="130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300" spc="5" dirty="0">
                <a:solidFill>
                  <a:srgbClr val="282828"/>
                </a:solidFill>
                <a:latin typeface="Arial MT"/>
                <a:cs typeface="Arial MT"/>
              </a:rPr>
              <a:t>Python Pandas</a:t>
            </a:r>
            <a:r>
              <a:rPr sz="1300" spc="-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300" spc="5" dirty="0">
                <a:solidFill>
                  <a:srgbClr val="282828"/>
                </a:solidFill>
                <a:latin typeface="Arial MT"/>
                <a:cs typeface="Arial MT"/>
              </a:rPr>
              <a:t>and</a:t>
            </a:r>
            <a:r>
              <a:rPr sz="130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300" spc="5" dirty="0">
                <a:solidFill>
                  <a:srgbClr val="282828"/>
                </a:solidFill>
                <a:latin typeface="Arial MT"/>
                <a:cs typeface="Arial MT"/>
              </a:rPr>
              <a:t>Matplotlib</a:t>
            </a:r>
            <a:endParaRPr sz="1300">
              <a:latin typeface="Arial MT"/>
              <a:cs typeface="Arial MT"/>
            </a:endParaRPr>
          </a:p>
          <a:p>
            <a:pPr marL="578485" lvl="1" indent="-190500">
              <a:lnSpc>
                <a:spcPct val="100000"/>
              </a:lnSpc>
              <a:spcBef>
                <a:spcPts val="1175"/>
              </a:spcBef>
              <a:buChar char="-"/>
              <a:tabLst>
                <a:tab pos="578485" algn="l"/>
                <a:tab pos="579120" algn="l"/>
              </a:tabLst>
            </a:pPr>
            <a:r>
              <a:rPr sz="1300" spc="5" dirty="0">
                <a:solidFill>
                  <a:srgbClr val="282828"/>
                </a:solidFill>
                <a:latin typeface="Arial MT"/>
                <a:cs typeface="Arial MT"/>
              </a:rPr>
              <a:t>Space-X</a:t>
            </a:r>
            <a:r>
              <a:rPr sz="1300" spc="-1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300" spc="5" dirty="0">
                <a:solidFill>
                  <a:srgbClr val="282828"/>
                </a:solidFill>
                <a:latin typeface="Arial MT"/>
                <a:cs typeface="Arial MT"/>
              </a:rPr>
              <a:t>Launch</a:t>
            </a:r>
            <a:r>
              <a:rPr sz="1300" spc="-2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300" spc="5" dirty="0">
                <a:solidFill>
                  <a:srgbClr val="282828"/>
                </a:solidFill>
                <a:latin typeface="Arial MT"/>
                <a:cs typeface="Arial MT"/>
              </a:rPr>
              <a:t>Sites</a:t>
            </a:r>
            <a:r>
              <a:rPr sz="1300" spc="-7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300" dirty="0">
                <a:solidFill>
                  <a:srgbClr val="282828"/>
                </a:solidFill>
                <a:latin typeface="Arial MT"/>
                <a:cs typeface="Arial MT"/>
              </a:rPr>
              <a:t>Analysis with</a:t>
            </a:r>
            <a:r>
              <a:rPr sz="1300" spc="2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300" spc="5" dirty="0">
                <a:solidFill>
                  <a:srgbClr val="282828"/>
                </a:solidFill>
                <a:latin typeface="Arial MT"/>
                <a:cs typeface="Arial MT"/>
              </a:rPr>
              <a:t>Folium-Interactive</a:t>
            </a:r>
            <a:r>
              <a:rPr sz="1300" spc="1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300" spc="-5" dirty="0">
                <a:solidFill>
                  <a:srgbClr val="282828"/>
                </a:solidFill>
                <a:latin typeface="Arial MT"/>
                <a:cs typeface="Arial MT"/>
              </a:rPr>
              <a:t>Visual</a:t>
            </a:r>
            <a:r>
              <a:rPr sz="1300" spc="-11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300" dirty="0">
                <a:solidFill>
                  <a:srgbClr val="282828"/>
                </a:solidFill>
                <a:latin typeface="Arial MT"/>
                <a:cs typeface="Arial MT"/>
              </a:rPr>
              <a:t>Analytics </a:t>
            </a:r>
            <a:r>
              <a:rPr sz="1300" spc="-5" dirty="0">
                <a:solidFill>
                  <a:srgbClr val="282828"/>
                </a:solidFill>
                <a:latin typeface="Arial MT"/>
                <a:cs typeface="Arial MT"/>
              </a:rPr>
              <a:t>and</a:t>
            </a:r>
            <a:r>
              <a:rPr sz="1300" spc="1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300" spc="5" dirty="0">
                <a:solidFill>
                  <a:srgbClr val="282828"/>
                </a:solidFill>
                <a:latin typeface="Arial MT"/>
                <a:cs typeface="Arial MT"/>
              </a:rPr>
              <a:t>Ploty</a:t>
            </a:r>
            <a:r>
              <a:rPr sz="1300" spc="1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300" spc="5" dirty="0">
                <a:solidFill>
                  <a:srgbClr val="282828"/>
                </a:solidFill>
                <a:latin typeface="Arial MT"/>
                <a:cs typeface="Arial MT"/>
              </a:rPr>
              <a:t>Dash</a:t>
            </a:r>
            <a:endParaRPr sz="1300">
              <a:latin typeface="Arial MT"/>
              <a:cs typeface="Arial MT"/>
            </a:endParaRPr>
          </a:p>
          <a:p>
            <a:pPr marL="578485" lvl="1" indent="-190500">
              <a:lnSpc>
                <a:spcPct val="100000"/>
              </a:lnSpc>
              <a:spcBef>
                <a:spcPts val="1190"/>
              </a:spcBef>
              <a:buChar char="-"/>
              <a:tabLst>
                <a:tab pos="578485" algn="l"/>
                <a:tab pos="579120" algn="l"/>
              </a:tabLst>
            </a:pPr>
            <a:r>
              <a:rPr sz="1300" spc="5" dirty="0">
                <a:solidFill>
                  <a:srgbClr val="282828"/>
                </a:solidFill>
                <a:latin typeface="Arial MT"/>
                <a:cs typeface="Arial MT"/>
              </a:rPr>
              <a:t>SpaceX</a:t>
            </a:r>
            <a:r>
              <a:rPr sz="1300" spc="-3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300" spc="5" dirty="0">
                <a:solidFill>
                  <a:srgbClr val="282828"/>
                </a:solidFill>
                <a:latin typeface="Arial MT"/>
                <a:cs typeface="Arial MT"/>
              </a:rPr>
              <a:t>Machine</a:t>
            </a:r>
            <a:r>
              <a:rPr sz="1300" spc="-1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300" spc="-10" dirty="0">
                <a:solidFill>
                  <a:srgbClr val="282828"/>
                </a:solidFill>
                <a:latin typeface="Arial MT"/>
                <a:cs typeface="Arial MT"/>
              </a:rPr>
              <a:t>Learning</a:t>
            </a:r>
            <a:r>
              <a:rPr sz="1300" spc="3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300" spc="5" dirty="0">
                <a:solidFill>
                  <a:srgbClr val="282828"/>
                </a:solidFill>
                <a:latin typeface="Arial MT"/>
                <a:cs typeface="Arial MT"/>
              </a:rPr>
              <a:t>Landing</a:t>
            </a:r>
            <a:r>
              <a:rPr sz="1300" spc="-3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300" spc="5" dirty="0">
                <a:solidFill>
                  <a:srgbClr val="282828"/>
                </a:solidFill>
                <a:latin typeface="Arial MT"/>
                <a:cs typeface="Arial MT"/>
              </a:rPr>
              <a:t>Prediction</a:t>
            </a:r>
            <a:endParaRPr sz="1300">
              <a:latin typeface="Arial MT"/>
              <a:cs typeface="Arial MT"/>
            </a:endParaRPr>
          </a:p>
          <a:p>
            <a:pPr marL="199390" indent="-187325">
              <a:lnSpc>
                <a:spcPct val="100000"/>
              </a:lnSpc>
              <a:spcBef>
                <a:spcPts val="1150"/>
              </a:spcBef>
              <a:buChar char="•"/>
              <a:tabLst>
                <a:tab pos="200025" algn="l"/>
              </a:tabLst>
            </a:pPr>
            <a:r>
              <a:rPr sz="1650" dirty="0">
                <a:solidFill>
                  <a:srgbClr val="282828"/>
                </a:solidFill>
                <a:latin typeface="Arial MT"/>
                <a:cs typeface="Arial MT"/>
              </a:rPr>
              <a:t>Summary</a:t>
            </a:r>
            <a:r>
              <a:rPr sz="1650" spc="-9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650" spc="5" dirty="0">
                <a:solidFill>
                  <a:srgbClr val="282828"/>
                </a:solidFill>
                <a:latin typeface="Arial MT"/>
                <a:cs typeface="Arial MT"/>
              </a:rPr>
              <a:t>of</a:t>
            </a:r>
            <a:r>
              <a:rPr sz="1650" spc="-6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650" dirty="0">
                <a:solidFill>
                  <a:srgbClr val="282828"/>
                </a:solidFill>
                <a:latin typeface="Arial MT"/>
                <a:cs typeface="Arial MT"/>
              </a:rPr>
              <a:t>all</a:t>
            </a:r>
            <a:r>
              <a:rPr sz="1650" spc="-6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650" dirty="0">
                <a:solidFill>
                  <a:srgbClr val="282828"/>
                </a:solidFill>
                <a:latin typeface="Arial MT"/>
                <a:cs typeface="Arial MT"/>
              </a:rPr>
              <a:t>results</a:t>
            </a:r>
            <a:endParaRPr sz="1650">
              <a:latin typeface="Arial MT"/>
              <a:cs typeface="Arial MT"/>
            </a:endParaRPr>
          </a:p>
          <a:p>
            <a:pPr marL="578485" lvl="1" indent="-190500">
              <a:lnSpc>
                <a:spcPct val="100000"/>
              </a:lnSpc>
              <a:spcBef>
                <a:spcPts val="1200"/>
              </a:spcBef>
              <a:buChar char="-"/>
              <a:tabLst>
                <a:tab pos="578485" algn="l"/>
                <a:tab pos="579120" algn="l"/>
              </a:tabLst>
            </a:pPr>
            <a:r>
              <a:rPr sz="1300" dirty="0">
                <a:solidFill>
                  <a:srgbClr val="282828"/>
                </a:solidFill>
                <a:latin typeface="Arial MT"/>
                <a:cs typeface="Arial MT"/>
              </a:rPr>
              <a:t>E</a:t>
            </a:r>
            <a:r>
              <a:rPr sz="1300" spc="5" dirty="0">
                <a:solidFill>
                  <a:srgbClr val="282828"/>
                </a:solidFill>
                <a:latin typeface="Arial MT"/>
                <a:cs typeface="Arial MT"/>
              </a:rPr>
              <a:t>D</a:t>
            </a:r>
            <a:r>
              <a:rPr sz="1300" spc="10" dirty="0">
                <a:solidFill>
                  <a:srgbClr val="282828"/>
                </a:solidFill>
                <a:latin typeface="Arial MT"/>
                <a:cs typeface="Arial MT"/>
              </a:rPr>
              <a:t>A</a:t>
            </a:r>
            <a:r>
              <a:rPr sz="1300" spc="-12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300" spc="10" dirty="0">
                <a:solidFill>
                  <a:srgbClr val="282828"/>
                </a:solidFill>
                <a:latin typeface="Arial MT"/>
                <a:cs typeface="Arial MT"/>
              </a:rPr>
              <a:t>r</a:t>
            </a:r>
            <a:r>
              <a:rPr sz="1300" dirty="0">
                <a:solidFill>
                  <a:srgbClr val="282828"/>
                </a:solidFill>
                <a:latin typeface="Arial MT"/>
                <a:cs typeface="Arial MT"/>
              </a:rPr>
              <a:t>e</a:t>
            </a:r>
            <a:r>
              <a:rPr sz="1300" spc="10" dirty="0">
                <a:solidFill>
                  <a:srgbClr val="282828"/>
                </a:solidFill>
                <a:latin typeface="Arial MT"/>
                <a:cs typeface="Arial MT"/>
              </a:rPr>
              <a:t>s</a:t>
            </a:r>
            <a:r>
              <a:rPr sz="1300" spc="15" dirty="0">
                <a:solidFill>
                  <a:srgbClr val="282828"/>
                </a:solidFill>
                <a:latin typeface="Arial MT"/>
                <a:cs typeface="Arial MT"/>
              </a:rPr>
              <a:t>u</a:t>
            </a:r>
            <a:r>
              <a:rPr sz="1300" spc="-5" dirty="0">
                <a:solidFill>
                  <a:srgbClr val="282828"/>
                </a:solidFill>
                <a:latin typeface="Arial MT"/>
                <a:cs typeface="Arial MT"/>
              </a:rPr>
              <a:t>l</a:t>
            </a:r>
            <a:r>
              <a:rPr sz="1300" spc="5" dirty="0">
                <a:solidFill>
                  <a:srgbClr val="282828"/>
                </a:solidFill>
                <a:latin typeface="Arial MT"/>
                <a:cs typeface="Arial MT"/>
              </a:rPr>
              <a:t>ts</a:t>
            </a:r>
            <a:endParaRPr sz="13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09213" y="5746514"/>
            <a:ext cx="3440429" cy="57404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201930" indent="-189865">
              <a:lnSpc>
                <a:spcPct val="100000"/>
              </a:lnSpc>
              <a:spcBef>
                <a:spcPts val="120"/>
              </a:spcBef>
              <a:buChar char="-"/>
              <a:tabLst>
                <a:tab pos="201930" algn="l"/>
                <a:tab pos="202565" algn="l"/>
              </a:tabLst>
            </a:pPr>
            <a:r>
              <a:rPr sz="1300" spc="5" dirty="0">
                <a:solidFill>
                  <a:srgbClr val="282828"/>
                </a:solidFill>
                <a:latin typeface="Arial MT"/>
                <a:cs typeface="Arial MT"/>
              </a:rPr>
              <a:t>I</a:t>
            </a:r>
            <a:r>
              <a:rPr sz="1300" dirty="0">
                <a:solidFill>
                  <a:srgbClr val="282828"/>
                </a:solidFill>
                <a:latin typeface="Arial MT"/>
                <a:cs typeface="Arial MT"/>
              </a:rPr>
              <a:t>n</a:t>
            </a:r>
            <a:r>
              <a:rPr sz="1300" spc="20" dirty="0">
                <a:solidFill>
                  <a:srgbClr val="282828"/>
                </a:solidFill>
                <a:latin typeface="Arial MT"/>
                <a:cs typeface="Arial MT"/>
              </a:rPr>
              <a:t>t</a:t>
            </a:r>
            <a:r>
              <a:rPr sz="1300" dirty="0">
                <a:solidFill>
                  <a:srgbClr val="282828"/>
                </a:solidFill>
                <a:latin typeface="Arial MT"/>
                <a:cs typeface="Arial MT"/>
              </a:rPr>
              <a:t>e</a:t>
            </a:r>
            <a:r>
              <a:rPr sz="1300" spc="10" dirty="0">
                <a:solidFill>
                  <a:srgbClr val="282828"/>
                </a:solidFill>
                <a:latin typeface="Arial MT"/>
                <a:cs typeface="Arial MT"/>
              </a:rPr>
              <a:t>r</a:t>
            </a:r>
            <a:r>
              <a:rPr sz="1300" dirty="0">
                <a:solidFill>
                  <a:srgbClr val="282828"/>
                </a:solidFill>
                <a:latin typeface="Arial MT"/>
                <a:cs typeface="Arial MT"/>
              </a:rPr>
              <a:t>a</a:t>
            </a:r>
            <a:r>
              <a:rPr sz="1300" spc="5" dirty="0">
                <a:solidFill>
                  <a:srgbClr val="282828"/>
                </a:solidFill>
                <a:latin typeface="Arial MT"/>
                <a:cs typeface="Arial MT"/>
              </a:rPr>
              <a:t>ct</a:t>
            </a:r>
            <a:r>
              <a:rPr sz="1300" spc="-5" dirty="0">
                <a:solidFill>
                  <a:srgbClr val="282828"/>
                </a:solidFill>
                <a:latin typeface="Arial MT"/>
                <a:cs typeface="Arial MT"/>
              </a:rPr>
              <a:t>iv</a:t>
            </a:r>
            <a:r>
              <a:rPr sz="1300" spc="10" dirty="0">
                <a:solidFill>
                  <a:srgbClr val="282828"/>
                </a:solidFill>
                <a:latin typeface="Arial MT"/>
                <a:cs typeface="Arial MT"/>
              </a:rPr>
              <a:t>e</a:t>
            </a:r>
            <a:r>
              <a:rPr sz="1300" spc="-15" dirty="0">
                <a:solidFill>
                  <a:srgbClr val="282828"/>
                </a:solidFill>
                <a:latin typeface="Arial MT"/>
                <a:cs typeface="Arial MT"/>
              </a:rPr>
              <a:t> V</a:t>
            </a:r>
            <a:r>
              <a:rPr sz="1300" spc="-20" dirty="0">
                <a:solidFill>
                  <a:srgbClr val="282828"/>
                </a:solidFill>
                <a:latin typeface="Arial MT"/>
                <a:cs typeface="Arial MT"/>
              </a:rPr>
              <a:t>i</a:t>
            </a:r>
            <a:r>
              <a:rPr sz="1300" spc="10" dirty="0">
                <a:solidFill>
                  <a:srgbClr val="282828"/>
                </a:solidFill>
                <a:latin typeface="Arial MT"/>
                <a:cs typeface="Arial MT"/>
              </a:rPr>
              <a:t>s</a:t>
            </a:r>
            <a:r>
              <a:rPr sz="1300" spc="15" dirty="0">
                <a:solidFill>
                  <a:srgbClr val="282828"/>
                </a:solidFill>
                <a:latin typeface="Arial MT"/>
                <a:cs typeface="Arial MT"/>
              </a:rPr>
              <a:t>u</a:t>
            </a:r>
            <a:r>
              <a:rPr sz="1300" dirty="0">
                <a:solidFill>
                  <a:srgbClr val="282828"/>
                </a:solidFill>
                <a:latin typeface="Arial MT"/>
                <a:cs typeface="Arial MT"/>
              </a:rPr>
              <a:t>al</a:t>
            </a:r>
            <a:r>
              <a:rPr sz="1300" spc="-10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300" dirty="0">
                <a:solidFill>
                  <a:srgbClr val="282828"/>
                </a:solidFill>
                <a:latin typeface="Arial MT"/>
                <a:cs typeface="Arial MT"/>
              </a:rPr>
              <a:t>A</a:t>
            </a:r>
            <a:r>
              <a:rPr sz="1300" spc="15" dirty="0">
                <a:solidFill>
                  <a:srgbClr val="282828"/>
                </a:solidFill>
                <a:latin typeface="Arial MT"/>
                <a:cs typeface="Arial MT"/>
              </a:rPr>
              <a:t>n</a:t>
            </a:r>
            <a:r>
              <a:rPr sz="1300" dirty="0">
                <a:solidFill>
                  <a:srgbClr val="282828"/>
                </a:solidFill>
                <a:latin typeface="Arial MT"/>
                <a:cs typeface="Arial MT"/>
              </a:rPr>
              <a:t>a</a:t>
            </a:r>
            <a:r>
              <a:rPr sz="1300" spc="-5" dirty="0">
                <a:solidFill>
                  <a:srgbClr val="282828"/>
                </a:solidFill>
                <a:latin typeface="Arial MT"/>
                <a:cs typeface="Arial MT"/>
              </a:rPr>
              <a:t>l</a:t>
            </a:r>
            <a:r>
              <a:rPr sz="1300" spc="-20" dirty="0">
                <a:solidFill>
                  <a:srgbClr val="282828"/>
                </a:solidFill>
                <a:latin typeface="Arial MT"/>
                <a:cs typeface="Arial MT"/>
              </a:rPr>
              <a:t>y</a:t>
            </a:r>
            <a:r>
              <a:rPr sz="1300" spc="20" dirty="0">
                <a:solidFill>
                  <a:srgbClr val="282828"/>
                </a:solidFill>
                <a:latin typeface="Arial MT"/>
                <a:cs typeface="Arial MT"/>
              </a:rPr>
              <a:t>t</a:t>
            </a:r>
            <a:r>
              <a:rPr sz="1300" spc="-20" dirty="0">
                <a:solidFill>
                  <a:srgbClr val="282828"/>
                </a:solidFill>
                <a:latin typeface="Arial MT"/>
                <a:cs typeface="Arial MT"/>
              </a:rPr>
              <a:t>i</a:t>
            </a:r>
            <a:r>
              <a:rPr sz="1300" spc="10" dirty="0">
                <a:solidFill>
                  <a:srgbClr val="282828"/>
                </a:solidFill>
                <a:latin typeface="Arial MT"/>
                <a:cs typeface="Arial MT"/>
              </a:rPr>
              <a:t>cs</a:t>
            </a:r>
            <a:r>
              <a:rPr sz="1300" spc="-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300" spc="-15" dirty="0">
                <a:solidFill>
                  <a:srgbClr val="282828"/>
                </a:solidFill>
                <a:latin typeface="Arial MT"/>
                <a:cs typeface="Arial MT"/>
              </a:rPr>
              <a:t>a</a:t>
            </a:r>
            <a:r>
              <a:rPr sz="1300" dirty="0">
                <a:solidFill>
                  <a:srgbClr val="282828"/>
                </a:solidFill>
                <a:latin typeface="Arial MT"/>
                <a:cs typeface="Arial MT"/>
              </a:rPr>
              <a:t>n</a:t>
            </a:r>
            <a:r>
              <a:rPr sz="1300" spc="10" dirty="0">
                <a:solidFill>
                  <a:srgbClr val="282828"/>
                </a:solidFill>
                <a:latin typeface="Arial MT"/>
                <a:cs typeface="Arial MT"/>
              </a:rPr>
              <a:t>d</a:t>
            </a:r>
            <a:r>
              <a:rPr sz="1300" spc="2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300" spc="-10" dirty="0">
                <a:solidFill>
                  <a:srgbClr val="282828"/>
                </a:solidFill>
                <a:latin typeface="Arial MT"/>
                <a:cs typeface="Arial MT"/>
              </a:rPr>
              <a:t>D</a:t>
            </a:r>
            <a:r>
              <a:rPr sz="1300" dirty="0">
                <a:solidFill>
                  <a:srgbClr val="282828"/>
                </a:solidFill>
                <a:latin typeface="Arial MT"/>
                <a:cs typeface="Arial MT"/>
              </a:rPr>
              <a:t>a</a:t>
            </a:r>
            <a:r>
              <a:rPr sz="1300" spc="-5" dirty="0">
                <a:solidFill>
                  <a:srgbClr val="282828"/>
                </a:solidFill>
                <a:latin typeface="Arial MT"/>
                <a:cs typeface="Arial MT"/>
              </a:rPr>
              <a:t>s</a:t>
            </a:r>
            <a:r>
              <a:rPr sz="1300" spc="-15" dirty="0">
                <a:solidFill>
                  <a:srgbClr val="282828"/>
                </a:solidFill>
                <a:latin typeface="Arial MT"/>
                <a:cs typeface="Arial MT"/>
              </a:rPr>
              <a:t>h</a:t>
            </a:r>
            <a:r>
              <a:rPr sz="1300" dirty="0">
                <a:solidFill>
                  <a:srgbClr val="282828"/>
                </a:solidFill>
                <a:latin typeface="Arial MT"/>
                <a:cs typeface="Arial MT"/>
              </a:rPr>
              <a:t>b</a:t>
            </a:r>
            <a:r>
              <a:rPr sz="1300" spc="-15" dirty="0">
                <a:solidFill>
                  <a:srgbClr val="282828"/>
                </a:solidFill>
                <a:latin typeface="Arial MT"/>
                <a:cs typeface="Arial MT"/>
              </a:rPr>
              <a:t>o</a:t>
            </a:r>
            <a:r>
              <a:rPr sz="1300" dirty="0">
                <a:solidFill>
                  <a:srgbClr val="282828"/>
                </a:solidFill>
                <a:latin typeface="Arial MT"/>
                <a:cs typeface="Arial MT"/>
              </a:rPr>
              <a:t>ar</a:t>
            </a:r>
            <a:r>
              <a:rPr sz="1300" spc="-15" dirty="0">
                <a:solidFill>
                  <a:srgbClr val="282828"/>
                </a:solidFill>
                <a:latin typeface="Arial MT"/>
                <a:cs typeface="Arial MT"/>
              </a:rPr>
              <a:t>d</a:t>
            </a:r>
            <a:r>
              <a:rPr sz="1300" spc="10" dirty="0">
                <a:solidFill>
                  <a:srgbClr val="282828"/>
                </a:solidFill>
                <a:latin typeface="Arial MT"/>
                <a:cs typeface="Arial MT"/>
              </a:rPr>
              <a:t>s</a:t>
            </a:r>
            <a:endParaRPr sz="1300">
              <a:latin typeface="Arial MT"/>
              <a:cs typeface="Arial MT"/>
            </a:endParaRPr>
          </a:p>
          <a:p>
            <a:pPr marL="201930" indent="-189865">
              <a:lnSpc>
                <a:spcPct val="100000"/>
              </a:lnSpc>
              <a:spcBef>
                <a:spcPts val="1175"/>
              </a:spcBef>
              <a:buChar char="-"/>
              <a:tabLst>
                <a:tab pos="201930" algn="l"/>
                <a:tab pos="202565" algn="l"/>
              </a:tabLst>
            </a:pPr>
            <a:r>
              <a:rPr sz="1300" dirty="0">
                <a:solidFill>
                  <a:srgbClr val="282828"/>
                </a:solidFill>
                <a:latin typeface="Arial MT"/>
                <a:cs typeface="Arial MT"/>
              </a:rPr>
              <a:t>P</a:t>
            </a:r>
            <a:r>
              <a:rPr sz="1300" spc="10" dirty="0">
                <a:solidFill>
                  <a:srgbClr val="282828"/>
                </a:solidFill>
                <a:latin typeface="Arial MT"/>
                <a:cs typeface="Arial MT"/>
              </a:rPr>
              <a:t>r</a:t>
            </a:r>
            <a:r>
              <a:rPr sz="1300" dirty="0">
                <a:solidFill>
                  <a:srgbClr val="282828"/>
                </a:solidFill>
                <a:latin typeface="Arial MT"/>
                <a:cs typeface="Arial MT"/>
              </a:rPr>
              <a:t>e</a:t>
            </a:r>
            <a:r>
              <a:rPr sz="1300" spc="15" dirty="0">
                <a:solidFill>
                  <a:srgbClr val="282828"/>
                </a:solidFill>
                <a:latin typeface="Arial MT"/>
                <a:cs typeface="Arial MT"/>
              </a:rPr>
              <a:t>d</a:t>
            </a:r>
            <a:r>
              <a:rPr sz="1300" spc="-20" dirty="0">
                <a:solidFill>
                  <a:srgbClr val="282828"/>
                </a:solidFill>
                <a:latin typeface="Arial MT"/>
                <a:cs typeface="Arial MT"/>
              </a:rPr>
              <a:t>i</a:t>
            </a:r>
            <a:r>
              <a:rPr sz="1300" spc="10" dirty="0">
                <a:solidFill>
                  <a:srgbClr val="282828"/>
                </a:solidFill>
                <a:latin typeface="Arial MT"/>
                <a:cs typeface="Arial MT"/>
              </a:rPr>
              <a:t>c</a:t>
            </a:r>
            <a:r>
              <a:rPr sz="1300" spc="20" dirty="0">
                <a:solidFill>
                  <a:srgbClr val="282828"/>
                </a:solidFill>
                <a:latin typeface="Arial MT"/>
                <a:cs typeface="Arial MT"/>
              </a:rPr>
              <a:t>t</a:t>
            </a:r>
            <a:r>
              <a:rPr sz="1300" spc="-20" dirty="0">
                <a:solidFill>
                  <a:srgbClr val="282828"/>
                </a:solidFill>
                <a:latin typeface="Arial MT"/>
                <a:cs typeface="Arial MT"/>
              </a:rPr>
              <a:t>i</a:t>
            </a:r>
            <a:r>
              <a:rPr sz="1300" spc="10" dirty="0">
                <a:solidFill>
                  <a:srgbClr val="282828"/>
                </a:solidFill>
                <a:latin typeface="Arial MT"/>
                <a:cs typeface="Arial MT"/>
              </a:rPr>
              <a:t>ve</a:t>
            </a:r>
            <a:r>
              <a:rPr sz="1300" spc="-13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300" spc="10" dirty="0">
                <a:solidFill>
                  <a:srgbClr val="282828"/>
                </a:solidFill>
                <a:latin typeface="Arial MT"/>
                <a:cs typeface="Arial MT"/>
              </a:rPr>
              <a:t>A</a:t>
            </a:r>
            <a:r>
              <a:rPr sz="1300" dirty="0">
                <a:solidFill>
                  <a:srgbClr val="282828"/>
                </a:solidFill>
                <a:latin typeface="Arial MT"/>
                <a:cs typeface="Arial MT"/>
              </a:rPr>
              <a:t>na</a:t>
            </a:r>
            <a:r>
              <a:rPr sz="1300" spc="-5" dirty="0">
                <a:solidFill>
                  <a:srgbClr val="282828"/>
                </a:solidFill>
                <a:latin typeface="Arial MT"/>
                <a:cs typeface="Arial MT"/>
              </a:rPr>
              <a:t>l</a:t>
            </a:r>
            <a:r>
              <a:rPr sz="1300" spc="-20" dirty="0">
                <a:solidFill>
                  <a:srgbClr val="282828"/>
                </a:solidFill>
                <a:latin typeface="Arial MT"/>
                <a:cs typeface="Arial MT"/>
              </a:rPr>
              <a:t>y</a:t>
            </a:r>
            <a:r>
              <a:rPr sz="1300" spc="10" dirty="0">
                <a:solidFill>
                  <a:srgbClr val="282828"/>
                </a:solidFill>
                <a:latin typeface="Arial MT"/>
                <a:cs typeface="Arial MT"/>
              </a:rPr>
              <a:t>s</a:t>
            </a:r>
            <a:r>
              <a:rPr sz="1300" spc="-5" dirty="0">
                <a:solidFill>
                  <a:srgbClr val="282828"/>
                </a:solidFill>
                <a:latin typeface="Arial MT"/>
                <a:cs typeface="Arial MT"/>
              </a:rPr>
              <a:t>i</a:t>
            </a:r>
            <a:r>
              <a:rPr sz="1300" spc="10" dirty="0">
                <a:solidFill>
                  <a:srgbClr val="282828"/>
                </a:solidFill>
                <a:latin typeface="Arial MT"/>
                <a:cs typeface="Arial MT"/>
              </a:rPr>
              <a:t>s(</a:t>
            </a:r>
            <a:r>
              <a:rPr sz="1300" dirty="0">
                <a:solidFill>
                  <a:srgbClr val="282828"/>
                </a:solidFill>
                <a:latin typeface="Arial MT"/>
                <a:cs typeface="Arial MT"/>
              </a:rPr>
              <a:t>Cla</a:t>
            </a:r>
            <a:r>
              <a:rPr sz="1300" spc="10" dirty="0">
                <a:solidFill>
                  <a:srgbClr val="282828"/>
                </a:solidFill>
                <a:latin typeface="Arial MT"/>
                <a:cs typeface="Arial MT"/>
              </a:rPr>
              <a:t>ss</a:t>
            </a:r>
            <a:r>
              <a:rPr sz="1300" spc="-5" dirty="0">
                <a:solidFill>
                  <a:srgbClr val="282828"/>
                </a:solidFill>
                <a:latin typeface="Arial MT"/>
                <a:cs typeface="Arial MT"/>
              </a:rPr>
              <a:t>i</a:t>
            </a:r>
            <a:r>
              <a:rPr sz="1300" spc="5" dirty="0">
                <a:solidFill>
                  <a:srgbClr val="282828"/>
                </a:solidFill>
                <a:latin typeface="Arial MT"/>
                <a:cs typeface="Arial MT"/>
              </a:rPr>
              <a:t>f</a:t>
            </a:r>
            <a:r>
              <a:rPr sz="1300" spc="-5" dirty="0">
                <a:solidFill>
                  <a:srgbClr val="282828"/>
                </a:solidFill>
                <a:latin typeface="Arial MT"/>
                <a:cs typeface="Arial MT"/>
              </a:rPr>
              <a:t>i</a:t>
            </a:r>
            <a:r>
              <a:rPr sz="1300" spc="10" dirty="0">
                <a:solidFill>
                  <a:srgbClr val="282828"/>
                </a:solidFill>
                <a:latin typeface="Arial MT"/>
                <a:cs typeface="Arial MT"/>
              </a:rPr>
              <a:t>c</a:t>
            </a:r>
            <a:r>
              <a:rPr sz="1300" spc="-15" dirty="0">
                <a:solidFill>
                  <a:srgbClr val="282828"/>
                </a:solidFill>
                <a:latin typeface="Arial MT"/>
                <a:cs typeface="Arial MT"/>
              </a:rPr>
              <a:t>a</a:t>
            </a:r>
            <a:r>
              <a:rPr sz="1300" spc="20" dirty="0">
                <a:solidFill>
                  <a:srgbClr val="282828"/>
                </a:solidFill>
                <a:latin typeface="Arial MT"/>
                <a:cs typeface="Arial MT"/>
              </a:rPr>
              <a:t>t</a:t>
            </a:r>
            <a:r>
              <a:rPr sz="1300" spc="-20" dirty="0">
                <a:solidFill>
                  <a:srgbClr val="282828"/>
                </a:solidFill>
                <a:latin typeface="Arial MT"/>
                <a:cs typeface="Arial MT"/>
              </a:rPr>
              <a:t>i</a:t>
            </a:r>
            <a:r>
              <a:rPr sz="1300" dirty="0">
                <a:solidFill>
                  <a:srgbClr val="282828"/>
                </a:solidFill>
                <a:latin typeface="Arial MT"/>
                <a:cs typeface="Arial MT"/>
              </a:rPr>
              <a:t>on</a:t>
            </a:r>
            <a:r>
              <a:rPr sz="1300" spc="5" dirty="0">
                <a:solidFill>
                  <a:srgbClr val="282828"/>
                </a:solidFill>
                <a:latin typeface="Arial MT"/>
                <a:cs typeface="Arial MT"/>
              </a:rPr>
              <a:t>)</a:t>
            </a:r>
            <a:endParaRPr sz="1300">
              <a:latin typeface="Arial MT"/>
              <a:cs typeface="Arial MT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700438" y="1412254"/>
            <a:ext cx="3463290" cy="4902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050" spc="-5" dirty="0"/>
              <a:t>Executive</a:t>
            </a:r>
            <a:r>
              <a:rPr sz="3050" spc="-95" dirty="0"/>
              <a:t> </a:t>
            </a:r>
            <a:r>
              <a:rPr sz="3050" spc="-5" dirty="0"/>
              <a:t>Summary</a:t>
            </a:r>
            <a:endParaRPr sz="305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0438" y="1412254"/>
            <a:ext cx="7938134" cy="4902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050" spc="-20" dirty="0"/>
              <a:t>Flight</a:t>
            </a:r>
            <a:r>
              <a:rPr sz="3050" spc="65" dirty="0"/>
              <a:t> </a:t>
            </a:r>
            <a:r>
              <a:rPr sz="3050" spc="-10" dirty="0"/>
              <a:t>Number</a:t>
            </a:r>
            <a:r>
              <a:rPr sz="3050" spc="80" dirty="0"/>
              <a:t> </a:t>
            </a:r>
            <a:r>
              <a:rPr sz="3050" spc="-5" dirty="0"/>
              <a:t>vs.</a:t>
            </a:r>
            <a:r>
              <a:rPr sz="3050" spc="5" dirty="0"/>
              <a:t> </a:t>
            </a:r>
            <a:r>
              <a:rPr sz="3050" spc="-5" dirty="0"/>
              <a:t>Orbit</a:t>
            </a:r>
            <a:r>
              <a:rPr sz="3050" spc="-25" dirty="0"/>
              <a:t> </a:t>
            </a:r>
            <a:r>
              <a:rPr sz="3050" spc="-15" dirty="0"/>
              <a:t>Typewith</a:t>
            </a:r>
            <a:r>
              <a:rPr sz="3050" spc="70" dirty="0"/>
              <a:t> </a:t>
            </a:r>
            <a:r>
              <a:rPr sz="3050" spc="-10" dirty="0"/>
              <a:t>explanations</a:t>
            </a:r>
            <a:endParaRPr sz="305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7552" y="2164079"/>
            <a:ext cx="7949183" cy="4404359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555"/>
              </a:lnSpc>
            </a:pPr>
            <a:fld id="{81D60167-4931-47E6-BA6A-407CBD079E47}" type="slidenum">
              <a:rPr spc="10" dirty="0"/>
              <a:t>30</a:t>
            </a:fld>
            <a:endParaRPr spc="10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52152" y="2261108"/>
            <a:ext cx="2075180" cy="3204845"/>
          </a:xfrm>
          <a:prstGeom prst="rect">
            <a:avLst/>
          </a:prstGeom>
        </p:spPr>
        <p:txBody>
          <a:bodyPr vert="horz" wrap="square" lIns="0" tIns="86995" rIns="0" bIns="0" rtlCol="0">
            <a:spAutoFit/>
          </a:bodyPr>
          <a:lstStyle/>
          <a:p>
            <a:pPr marL="201295" marR="153035" indent="-189230">
              <a:lnSpc>
                <a:spcPct val="73500"/>
              </a:lnSpc>
              <a:spcBef>
                <a:spcPts val="685"/>
              </a:spcBef>
              <a:buFont typeface="Arial MT"/>
              <a:buChar char="•"/>
              <a:tabLst>
                <a:tab pos="201930" algn="l"/>
              </a:tabLst>
            </a:pPr>
            <a:r>
              <a:rPr sz="1800" spc="5" dirty="0">
                <a:latin typeface="Calibri"/>
                <a:cs typeface="Calibri"/>
              </a:rPr>
              <a:t>With </a:t>
            </a:r>
            <a:r>
              <a:rPr sz="1800" spc="-20" dirty="0">
                <a:latin typeface="Calibri"/>
                <a:cs typeface="Calibri"/>
              </a:rPr>
              <a:t>heavy </a:t>
            </a:r>
            <a:r>
              <a:rPr sz="1800" spc="-15" dirty="0">
                <a:latin typeface="Calibri"/>
                <a:cs typeface="Calibri"/>
              </a:rPr>
              <a:t> payloads </a:t>
            </a:r>
            <a:r>
              <a:rPr sz="1800" dirty="0">
                <a:latin typeface="Calibri"/>
                <a:cs typeface="Calibri"/>
              </a:rPr>
              <a:t>the 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successful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landing </a:t>
            </a:r>
            <a:r>
              <a:rPr sz="1800" spc="-390" dirty="0">
                <a:latin typeface="Calibri"/>
                <a:cs typeface="Calibri"/>
              </a:rPr>
              <a:t> </a:t>
            </a:r>
            <a:r>
              <a:rPr sz="1800" spc="5" dirty="0">
                <a:latin typeface="Calibri"/>
                <a:cs typeface="Calibri"/>
              </a:rPr>
              <a:t>or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positive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landing</a:t>
            </a:r>
            <a:endParaRPr sz="1800">
              <a:latin typeface="Calibri"/>
              <a:cs typeface="Calibri"/>
            </a:endParaRPr>
          </a:p>
          <a:p>
            <a:pPr marL="201295" marR="251460">
              <a:lnSpc>
                <a:spcPct val="70600"/>
              </a:lnSpc>
              <a:spcBef>
                <a:spcPts val="345"/>
              </a:spcBef>
            </a:pPr>
            <a:r>
              <a:rPr sz="1800" spc="-30" dirty="0">
                <a:latin typeface="Calibri"/>
                <a:cs typeface="Calibri"/>
              </a:rPr>
              <a:t>rate </a:t>
            </a:r>
            <a:r>
              <a:rPr sz="1800" spc="-15" dirty="0">
                <a:latin typeface="Calibri"/>
                <a:cs typeface="Calibri"/>
              </a:rPr>
              <a:t>are </a:t>
            </a:r>
            <a:r>
              <a:rPr sz="1800" spc="-10" dirty="0">
                <a:latin typeface="Calibri"/>
                <a:cs typeface="Calibri"/>
              </a:rPr>
              <a:t>more </a:t>
            </a:r>
            <a:r>
              <a:rPr sz="1800" spc="-20" dirty="0">
                <a:latin typeface="Calibri"/>
                <a:cs typeface="Calibri"/>
              </a:rPr>
              <a:t>for </a:t>
            </a:r>
            <a:r>
              <a:rPr sz="1800" spc="-395" dirty="0">
                <a:latin typeface="Calibri"/>
                <a:cs typeface="Calibri"/>
              </a:rPr>
              <a:t> </a:t>
            </a:r>
            <a:r>
              <a:rPr sz="1800" spc="-65" dirty="0">
                <a:latin typeface="Calibri"/>
                <a:cs typeface="Calibri"/>
              </a:rPr>
              <a:t>P</a:t>
            </a:r>
            <a:r>
              <a:rPr sz="1800" spc="-10" dirty="0">
                <a:latin typeface="Calibri"/>
                <a:cs typeface="Calibri"/>
              </a:rPr>
              <a:t>o</a:t>
            </a:r>
            <a:r>
              <a:rPr sz="1800" spc="-20" dirty="0">
                <a:latin typeface="Calibri"/>
                <a:cs typeface="Calibri"/>
              </a:rPr>
              <a:t>l</a:t>
            </a:r>
            <a:r>
              <a:rPr sz="1800" spc="-30" dirty="0">
                <a:latin typeface="Calibri"/>
                <a:cs typeface="Calibri"/>
              </a:rPr>
              <a:t>a</a:t>
            </a:r>
            <a:r>
              <a:rPr sz="1800" spc="-180" dirty="0">
                <a:latin typeface="Calibri"/>
                <a:cs typeface="Calibri"/>
              </a:rPr>
              <a:t>r</a:t>
            </a:r>
            <a:r>
              <a:rPr sz="1800" spc="-20" dirty="0">
                <a:latin typeface="Calibri"/>
                <a:cs typeface="Calibri"/>
              </a:rPr>
              <a:t>,</a:t>
            </a:r>
            <a:r>
              <a:rPr sz="1800" spc="-35" dirty="0">
                <a:latin typeface="Calibri"/>
                <a:cs typeface="Calibri"/>
              </a:rPr>
              <a:t>L</a:t>
            </a:r>
            <a:r>
              <a:rPr sz="1800" spc="-50" dirty="0">
                <a:latin typeface="Calibri"/>
                <a:cs typeface="Calibri"/>
              </a:rPr>
              <a:t>E</a:t>
            </a:r>
            <a:r>
              <a:rPr sz="1800" spc="5" dirty="0">
                <a:latin typeface="Calibri"/>
                <a:cs typeface="Calibri"/>
              </a:rPr>
              <a:t>O</a:t>
            </a:r>
            <a:r>
              <a:rPr sz="1800" spc="-85" dirty="0">
                <a:latin typeface="Calibri"/>
                <a:cs typeface="Calibri"/>
              </a:rPr>
              <a:t> </a:t>
            </a:r>
            <a:r>
              <a:rPr sz="1800" spc="5" dirty="0">
                <a:latin typeface="Calibri"/>
                <a:cs typeface="Calibri"/>
              </a:rPr>
              <a:t>a</a:t>
            </a:r>
            <a:r>
              <a:rPr sz="1800" spc="-5" dirty="0">
                <a:latin typeface="Calibri"/>
                <a:cs typeface="Calibri"/>
              </a:rPr>
              <a:t>n</a:t>
            </a:r>
            <a:r>
              <a:rPr sz="1800" spc="5" dirty="0">
                <a:latin typeface="Calibri"/>
                <a:cs typeface="Calibri"/>
              </a:rPr>
              <a:t>d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I</a:t>
            </a:r>
            <a:r>
              <a:rPr sz="1800" spc="-15" dirty="0">
                <a:latin typeface="Calibri"/>
                <a:cs typeface="Calibri"/>
              </a:rPr>
              <a:t>S</a:t>
            </a:r>
            <a:r>
              <a:rPr sz="1800" dirty="0">
                <a:latin typeface="Calibri"/>
                <a:cs typeface="Calibri"/>
              </a:rPr>
              <a:t>S.</a:t>
            </a:r>
            <a:endParaRPr sz="1800">
              <a:latin typeface="Calibri"/>
              <a:cs typeface="Calibri"/>
            </a:endParaRPr>
          </a:p>
          <a:p>
            <a:pPr marL="201295" marR="5080" indent="-189230">
              <a:lnSpc>
                <a:spcPct val="74000"/>
              </a:lnSpc>
              <a:spcBef>
                <a:spcPts val="310"/>
              </a:spcBef>
              <a:buFont typeface="Arial MT"/>
              <a:buChar char="•"/>
              <a:tabLst>
                <a:tab pos="201930" algn="l"/>
              </a:tabLst>
            </a:pPr>
            <a:r>
              <a:rPr sz="1800" spc="-15" dirty="0">
                <a:latin typeface="Calibri"/>
                <a:cs typeface="Calibri"/>
              </a:rPr>
              <a:t>However</a:t>
            </a:r>
            <a:r>
              <a:rPr sz="1800" spc="35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for </a:t>
            </a:r>
            <a:r>
              <a:rPr sz="1800" spc="-30" dirty="0">
                <a:latin typeface="Calibri"/>
                <a:cs typeface="Calibri"/>
              </a:rPr>
              <a:t>GTO 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we cannot 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distinguish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this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well 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5" dirty="0">
                <a:latin typeface="Calibri"/>
                <a:cs typeface="Calibri"/>
              </a:rPr>
              <a:t>as </a:t>
            </a:r>
            <a:r>
              <a:rPr sz="1800" spc="-5" dirty="0">
                <a:latin typeface="Calibri"/>
                <a:cs typeface="Calibri"/>
              </a:rPr>
              <a:t>both </a:t>
            </a:r>
            <a:r>
              <a:rPr sz="1800" spc="-10" dirty="0">
                <a:latin typeface="Calibri"/>
                <a:cs typeface="Calibri"/>
              </a:rPr>
              <a:t>positive 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landing </a:t>
            </a:r>
            <a:r>
              <a:rPr sz="1800" spc="-30" dirty="0">
                <a:latin typeface="Calibri"/>
                <a:cs typeface="Calibri"/>
              </a:rPr>
              <a:t>rate </a:t>
            </a:r>
            <a:r>
              <a:rPr sz="1800" dirty="0">
                <a:latin typeface="Calibri"/>
                <a:cs typeface="Calibri"/>
              </a:rPr>
              <a:t>and 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negative 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l</a:t>
            </a:r>
            <a:r>
              <a:rPr sz="1800" spc="-15" dirty="0">
                <a:latin typeface="Calibri"/>
                <a:cs typeface="Calibri"/>
              </a:rPr>
              <a:t>a</a:t>
            </a:r>
            <a:r>
              <a:rPr sz="1800" spc="-25" dirty="0">
                <a:latin typeface="Calibri"/>
                <a:cs typeface="Calibri"/>
              </a:rPr>
              <a:t>n</a:t>
            </a:r>
            <a:r>
              <a:rPr sz="1800" spc="-5" dirty="0">
                <a:latin typeface="Calibri"/>
                <a:cs typeface="Calibri"/>
              </a:rPr>
              <a:t>d</a:t>
            </a:r>
            <a:r>
              <a:rPr sz="1800" spc="-20" dirty="0">
                <a:latin typeface="Calibri"/>
                <a:cs typeface="Calibri"/>
              </a:rPr>
              <a:t>i</a:t>
            </a:r>
            <a:r>
              <a:rPr sz="1800" spc="-5" dirty="0">
                <a:latin typeface="Calibri"/>
                <a:cs typeface="Calibri"/>
              </a:rPr>
              <a:t>n</a:t>
            </a:r>
            <a:r>
              <a:rPr sz="1800" spc="-15" dirty="0">
                <a:latin typeface="Calibri"/>
                <a:cs typeface="Calibri"/>
              </a:rPr>
              <a:t>g</a:t>
            </a:r>
            <a:r>
              <a:rPr sz="1800" spc="-5" dirty="0">
                <a:latin typeface="Calibri"/>
                <a:cs typeface="Calibri"/>
              </a:rPr>
              <a:t>(un</a:t>
            </a:r>
            <a:r>
              <a:rPr sz="1800" spc="-25" dirty="0">
                <a:latin typeface="Calibri"/>
                <a:cs typeface="Calibri"/>
              </a:rPr>
              <a:t>s</a:t>
            </a:r>
            <a:r>
              <a:rPr sz="1800" spc="-5" dirty="0">
                <a:latin typeface="Calibri"/>
                <a:cs typeface="Calibri"/>
              </a:rPr>
              <a:t>u</a:t>
            </a:r>
            <a:r>
              <a:rPr sz="1800" spc="-20" dirty="0">
                <a:latin typeface="Calibri"/>
                <a:cs typeface="Calibri"/>
              </a:rPr>
              <a:t>c</a:t>
            </a:r>
            <a:r>
              <a:rPr sz="1800" spc="-5" dirty="0">
                <a:latin typeface="Calibri"/>
                <a:cs typeface="Calibri"/>
              </a:rPr>
              <a:t>c</a:t>
            </a:r>
            <a:r>
              <a:rPr sz="1800" spc="-10" dirty="0">
                <a:latin typeface="Calibri"/>
                <a:cs typeface="Calibri"/>
              </a:rPr>
              <a:t>e</a:t>
            </a:r>
            <a:r>
              <a:rPr sz="1800" spc="-25" dirty="0">
                <a:latin typeface="Calibri"/>
                <a:cs typeface="Calibri"/>
              </a:rPr>
              <a:t>s</a:t>
            </a:r>
            <a:r>
              <a:rPr sz="1800" spc="-5" dirty="0">
                <a:latin typeface="Calibri"/>
                <a:cs typeface="Calibri"/>
              </a:rPr>
              <a:t>s</a:t>
            </a:r>
            <a:r>
              <a:rPr sz="1800" spc="-10" dirty="0">
                <a:latin typeface="Calibri"/>
                <a:cs typeface="Calibri"/>
              </a:rPr>
              <a:t>f</a:t>
            </a:r>
            <a:r>
              <a:rPr sz="1800" dirty="0">
                <a:latin typeface="Calibri"/>
                <a:cs typeface="Calibri"/>
              </a:rPr>
              <a:t>u   l</a:t>
            </a:r>
            <a:r>
              <a:rPr sz="1800" spc="-55" dirty="0">
                <a:latin typeface="Calibri"/>
                <a:cs typeface="Calibri"/>
              </a:rPr>
              <a:t> </a:t>
            </a:r>
            <a:r>
              <a:rPr sz="1800" spc="5" dirty="0">
                <a:latin typeface="Calibri"/>
                <a:cs typeface="Calibri"/>
              </a:rPr>
              <a:t>mission)</a:t>
            </a:r>
            <a:r>
              <a:rPr sz="1800" spc="-6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both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have </a:t>
            </a:r>
            <a:r>
              <a:rPr sz="1800" spc="-39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near</a:t>
            </a:r>
            <a:r>
              <a:rPr sz="1800" spc="-7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equal</a:t>
            </a:r>
            <a:r>
              <a:rPr sz="1800" spc="-5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chances.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00438" y="1412254"/>
            <a:ext cx="3933825" cy="4902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050" spc="-15" dirty="0"/>
              <a:t>Payload</a:t>
            </a:r>
            <a:r>
              <a:rPr sz="3050" spc="55" dirty="0"/>
              <a:t> </a:t>
            </a:r>
            <a:r>
              <a:rPr sz="3050" spc="-5" dirty="0"/>
              <a:t>vs.</a:t>
            </a:r>
            <a:r>
              <a:rPr sz="3050" spc="-40" dirty="0"/>
              <a:t> </a:t>
            </a:r>
            <a:r>
              <a:rPr sz="3050" spc="-5" dirty="0"/>
              <a:t>Orbit</a:t>
            </a:r>
            <a:r>
              <a:rPr sz="3050" spc="-40" dirty="0"/>
              <a:t> </a:t>
            </a:r>
            <a:r>
              <a:rPr sz="3050" spc="-10" dirty="0"/>
              <a:t>Type</a:t>
            </a:r>
            <a:endParaRPr sz="305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29839" y="2135124"/>
            <a:ext cx="6781799" cy="428244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555"/>
              </a:lnSpc>
            </a:pPr>
            <a:fld id="{81D60167-4931-47E6-BA6A-407CBD079E47}" type="slidenum">
              <a:rPr spc="10" dirty="0"/>
              <a:t>31</a:t>
            </a:fld>
            <a:endParaRPr spc="10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92789" y="6101186"/>
            <a:ext cx="186055" cy="1873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55"/>
              </a:lnSpc>
            </a:pPr>
            <a:r>
              <a:rPr sz="1300" dirty="0">
                <a:solidFill>
                  <a:srgbClr val="1C7CDB"/>
                </a:solidFill>
                <a:latin typeface="Arial MT"/>
                <a:cs typeface="Arial MT"/>
              </a:rPr>
              <a:t>3</a:t>
            </a:r>
            <a:r>
              <a:rPr sz="1300" spc="10" dirty="0">
                <a:solidFill>
                  <a:srgbClr val="1C7CDB"/>
                </a:solidFill>
                <a:latin typeface="Arial MT"/>
                <a:cs typeface="Arial MT"/>
              </a:rPr>
              <a:t>2</a:t>
            </a:r>
            <a:endParaRPr sz="13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00438" y="1412254"/>
            <a:ext cx="5187950" cy="4902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050" spc="-10" dirty="0"/>
              <a:t>Launch</a:t>
            </a:r>
            <a:r>
              <a:rPr sz="3050" spc="40" dirty="0"/>
              <a:t> </a:t>
            </a:r>
            <a:r>
              <a:rPr sz="3050" spc="-10" dirty="0"/>
              <a:t>Success</a:t>
            </a:r>
            <a:r>
              <a:rPr sz="3050" spc="30" dirty="0"/>
              <a:t> </a:t>
            </a:r>
            <a:r>
              <a:rPr sz="3050" spc="-20" dirty="0"/>
              <a:t>Yearly</a:t>
            </a:r>
            <a:r>
              <a:rPr sz="3050" spc="30" dirty="0"/>
              <a:t> </a:t>
            </a:r>
            <a:r>
              <a:rPr sz="3050" spc="-5" dirty="0"/>
              <a:t>Trend</a:t>
            </a:r>
            <a:endParaRPr sz="305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22803" y="2366772"/>
            <a:ext cx="6830567" cy="4149851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700477" y="2027951"/>
            <a:ext cx="6896734" cy="138239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2569845">
              <a:lnSpc>
                <a:spcPts val="2070"/>
              </a:lnSpc>
              <a:spcBef>
                <a:spcPts val="110"/>
              </a:spcBef>
            </a:pPr>
            <a:r>
              <a:rPr sz="1800" spc="5" dirty="0">
                <a:solidFill>
                  <a:srgbClr val="282828"/>
                </a:solidFill>
                <a:latin typeface="Arial MT"/>
                <a:cs typeface="Arial MT"/>
              </a:rPr>
              <a:t>A</a:t>
            </a:r>
            <a:r>
              <a:rPr sz="1800" spc="-10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82828"/>
                </a:solidFill>
                <a:latin typeface="Arial MT"/>
                <a:cs typeface="Arial MT"/>
              </a:rPr>
              <a:t>line</a:t>
            </a:r>
            <a:r>
              <a:rPr sz="1800" spc="-3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800" spc="5" dirty="0">
                <a:solidFill>
                  <a:srgbClr val="282828"/>
                </a:solidFill>
                <a:latin typeface="Arial MT"/>
                <a:cs typeface="Arial MT"/>
              </a:rPr>
              <a:t>chart</a:t>
            </a:r>
            <a:r>
              <a:rPr sz="1800" spc="-1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800" spc="5" dirty="0">
                <a:solidFill>
                  <a:srgbClr val="282828"/>
                </a:solidFill>
                <a:latin typeface="Arial MT"/>
                <a:cs typeface="Arial MT"/>
              </a:rPr>
              <a:t>of</a:t>
            </a:r>
            <a:r>
              <a:rPr sz="1800" spc="-1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82828"/>
                </a:solidFill>
                <a:latin typeface="Arial MT"/>
                <a:cs typeface="Arial MT"/>
              </a:rPr>
              <a:t>yearly</a:t>
            </a:r>
            <a:r>
              <a:rPr sz="1800" spc="1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82828"/>
                </a:solidFill>
                <a:latin typeface="Arial MT"/>
                <a:cs typeface="Arial MT"/>
              </a:rPr>
              <a:t>average</a:t>
            </a:r>
            <a:r>
              <a:rPr sz="1800" spc="-1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800" spc="5" dirty="0">
                <a:solidFill>
                  <a:srgbClr val="282828"/>
                </a:solidFill>
                <a:latin typeface="Arial MT"/>
                <a:cs typeface="Arial MT"/>
              </a:rPr>
              <a:t>success</a:t>
            </a:r>
            <a:r>
              <a:rPr sz="1800" spc="-3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82828"/>
                </a:solidFill>
                <a:latin typeface="Arial MT"/>
                <a:cs typeface="Arial MT"/>
              </a:rPr>
              <a:t>rate</a:t>
            </a:r>
            <a:endParaRPr sz="1800">
              <a:latin typeface="Arial MT"/>
              <a:cs typeface="Arial MT"/>
            </a:endParaRPr>
          </a:p>
          <a:p>
            <a:pPr marL="201295" indent="-189230">
              <a:lnSpc>
                <a:spcPts val="2070"/>
              </a:lnSpc>
              <a:buChar char="•"/>
              <a:tabLst>
                <a:tab pos="201930" algn="l"/>
              </a:tabLst>
            </a:pPr>
            <a:r>
              <a:rPr sz="1800" spc="5" dirty="0">
                <a:solidFill>
                  <a:srgbClr val="282828"/>
                </a:solidFill>
                <a:latin typeface="Arial MT"/>
                <a:cs typeface="Arial MT"/>
              </a:rPr>
              <a:t>Since</a:t>
            </a:r>
            <a:r>
              <a:rPr sz="1800" spc="-5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82828"/>
                </a:solidFill>
                <a:latin typeface="Arial MT"/>
                <a:cs typeface="Arial MT"/>
              </a:rPr>
              <a:t>2013,</a:t>
            </a:r>
            <a:r>
              <a:rPr sz="1800" spc="-3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82828"/>
                </a:solidFill>
                <a:latin typeface="Arial MT"/>
                <a:cs typeface="Arial MT"/>
              </a:rPr>
              <a:t>the</a:t>
            </a:r>
            <a:endParaRPr sz="1800">
              <a:latin typeface="Arial MT"/>
              <a:cs typeface="Arial MT"/>
            </a:endParaRPr>
          </a:p>
          <a:p>
            <a:pPr marL="201295">
              <a:lnSpc>
                <a:spcPct val="100000"/>
              </a:lnSpc>
              <a:spcBef>
                <a:spcPts val="15"/>
              </a:spcBef>
            </a:pPr>
            <a:r>
              <a:rPr sz="1800" spc="5" dirty="0">
                <a:solidFill>
                  <a:srgbClr val="282828"/>
                </a:solidFill>
                <a:latin typeface="Arial MT"/>
                <a:cs typeface="Arial MT"/>
              </a:rPr>
              <a:t>success</a:t>
            </a:r>
            <a:r>
              <a:rPr sz="1800" spc="-7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82828"/>
                </a:solidFill>
                <a:latin typeface="Arial MT"/>
                <a:cs typeface="Arial MT"/>
              </a:rPr>
              <a:t>rate</a:t>
            </a:r>
            <a:endParaRPr sz="1800">
              <a:latin typeface="Arial MT"/>
              <a:cs typeface="Arial MT"/>
            </a:endParaRPr>
          </a:p>
          <a:p>
            <a:pPr marL="201295" marR="5316220">
              <a:lnSpc>
                <a:spcPct val="100600"/>
              </a:lnSpc>
              <a:spcBef>
                <a:spcPts val="10"/>
              </a:spcBef>
            </a:pPr>
            <a:r>
              <a:rPr sz="1800" spc="5" dirty="0">
                <a:solidFill>
                  <a:srgbClr val="282828"/>
                </a:solidFill>
                <a:latin typeface="Arial MT"/>
                <a:cs typeface="Arial MT"/>
              </a:rPr>
              <a:t>kept</a:t>
            </a:r>
            <a:r>
              <a:rPr sz="1800" spc="-7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82828"/>
                </a:solidFill>
                <a:latin typeface="Arial MT"/>
                <a:cs typeface="Arial MT"/>
              </a:rPr>
              <a:t>going</a:t>
            </a:r>
            <a:r>
              <a:rPr sz="1800" spc="-7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82828"/>
                </a:solidFill>
                <a:latin typeface="Arial MT"/>
                <a:cs typeface="Arial MT"/>
              </a:rPr>
              <a:t>up </a:t>
            </a:r>
            <a:r>
              <a:rPr sz="1800" spc="-484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82828"/>
                </a:solidFill>
                <a:latin typeface="Arial MT"/>
                <a:cs typeface="Arial MT"/>
              </a:rPr>
              <a:t>till</a:t>
            </a:r>
            <a:r>
              <a:rPr sz="1800" spc="-2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82828"/>
                </a:solidFill>
                <a:latin typeface="Arial MT"/>
                <a:cs typeface="Arial MT"/>
              </a:rPr>
              <a:t>2020</a:t>
            </a:r>
            <a:endParaRPr sz="1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80089" y="6072606"/>
            <a:ext cx="211454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dirty="0">
                <a:solidFill>
                  <a:srgbClr val="1C7CDB"/>
                </a:solidFill>
                <a:latin typeface="Arial MT"/>
                <a:cs typeface="Arial MT"/>
              </a:rPr>
              <a:t>3</a:t>
            </a:r>
            <a:r>
              <a:rPr sz="1300" spc="10" dirty="0">
                <a:solidFill>
                  <a:srgbClr val="1C7CDB"/>
                </a:solidFill>
                <a:latin typeface="Arial MT"/>
                <a:cs typeface="Arial MT"/>
              </a:rPr>
              <a:t>3</a:t>
            </a:r>
            <a:endParaRPr sz="13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00493" y="2576568"/>
            <a:ext cx="2188845" cy="33521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01295" marR="294640" indent="-189230" algn="just">
              <a:lnSpc>
                <a:spcPct val="100000"/>
              </a:lnSpc>
              <a:spcBef>
                <a:spcPts val="105"/>
              </a:spcBef>
              <a:buChar char="•"/>
              <a:tabLst>
                <a:tab pos="202565" algn="l"/>
              </a:tabLst>
            </a:pPr>
            <a:r>
              <a:rPr sz="1650" dirty="0">
                <a:solidFill>
                  <a:srgbClr val="282828"/>
                </a:solidFill>
                <a:latin typeface="Arial MT"/>
                <a:cs typeface="Arial MT"/>
              </a:rPr>
              <a:t>Find </a:t>
            </a:r>
            <a:r>
              <a:rPr sz="1650" spc="-10" dirty="0">
                <a:solidFill>
                  <a:srgbClr val="282828"/>
                </a:solidFill>
                <a:latin typeface="Arial MT"/>
                <a:cs typeface="Arial MT"/>
              </a:rPr>
              <a:t>the </a:t>
            </a:r>
            <a:r>
              <a:rPr sz="1650" spc="-5" dirty="0">
                <a:solidFill>
                  <a:srgbClr val="282828"/>
                </a:solidFill>
                <a:latin typeface="Arial MT"/>
                <a:cs typeface="Arial MT"/>
              </a:rPr>
              <a:t>names of </a:t>
            </a:r>
            <a:r>
              <a:rPr sz="1650" spc="-44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650" spc="-5" dirty="0">
                <a:solidFill>
                  <a:srgbClr val="282828"/>
                </a:solidFill>
                <a:latin typeface="Arial MT"/>
                <a:cs typeface="Arial MT"/>
              </a:rPr>
              <a:t>the unique </a:t>
            </a:r>
            <a:r>
              <a:rPr sz="1650" spc="-10" dirty="0">
                <a:solidFill>
                  <a:srgbClr val="282828"/>
                </a:solidFill>
                <a:latin typeface="Arial MT"/>
                <a:cs typeface="Arial MT"/>
              </a:rPr>
              <a:t>launch </a:t>
            </a:r>
            <a:r>
              <a:rPr sz="1650" spc="-44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650" dirty="0">
                <a:solidFill>
                  <a:srgbClr val="282828"/>
                </a:solidFill>
                <a:latin typeface="Arial MT"/>
                <a:cs typeface="Arial MT"/>
              </a:rPr>
              <a:t>sites</a:t>
            </a:r>
            <a:endParaRPr sz="1650">
              <a:latin typeface="Arial MT"/>
              <a:cs typeface="Arial MT"/>
            </a:endParaRPr>
          </a:p>
          <a:p>
            <a:pPr>
              <a:lnSpc>
                <a:spcPct val="100000"/>
              </a:lnSpc>
              <a:buClr>
                <a:srgbClr val="282828"/>
              </a:buClr>
              <a:buFont typeface="Arial MT"/>
              <a:buChar char="•"/>
            </a:pP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282828"/>
              </a:buClr>
              <a:buFont typeface="Arial MT"/>
              <a:buChar char="•"/>
            </a:pPr>
            <a:endParaRPr sz="2000">
              <a:latin typeface="Arial MT"/>
              <a:cs typeface="Arial MT"/>
            </a:endParaRPr>
          </a:p>
          <a:p>
            <a:pPr marL="201295" marR="5080" indent="-189230">
              <a:lnSpc>
                <a:spcPct val="100000"/>
              </a:lnSpc>
              <a:buChar char="•"/>
              <a:tabLst>
                <a:tab pos="202565" algn="l"/>
              </a:tabLst>
            </a:pPr>
            <a:r>
              <a:rPr sz="1650" dirty="0">
                <a:solidFill>
                  <a:srgbClr val="282828"/>
                </a:solidFill>
                <a:latin typeface="Arial MT"/>
                <a:cs typeface="Arial MT"/>
              </a:rPr>
              <a:t>Used ‘SELECT </a:t>
            </a:r>
            <a:r>
              <a:rPr sz="1650" spc="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650" spc="-5" dirty="0">
                <a:solidFill>
                  <a:srgbClr val="282828"/>
                </a:solidFill>
                <a:latin typeface="Arial MT"/>
                <a:cs typeface="Arial MT"/>
              </a:rPr>
              <a:t>D</a:t>
            </a:r>
            <a:r>
              <a:rPr sz="1650" dirty="0">
                <a:solidFill>
                  <a:srgbClr val="282828"/>
                </a:solidFill>
                <a:latin typeface="Arial MT"/>
                <a:cs typeface="Arial MT"/>
              </a:rPr>
              <a:t>I</a:t>
            </a:r>
            <a:r>
              <a:rPr sz="1650" spc="5" dirty="0">
                <a:solidFill>
                  <a:srgbClr val="282828"/>
                </a:solidFill>
                <a:latin typeface="Arial MT"/>
                <a:cs typeface="Arial MT"/>
              </a:rPr>
              <a:t>S</a:t>
            </a:r>
            <a:r>
              <a:rPr sz="1650" spc="-5" dirty="0">
                <a:solidFill>
                  <a:srgbClr val="282828"/>
                </a:solidFill>
                <a:latin typeface="Arial MT"/>
                <a:cs typeface="Arial MT"/>
              </a:rPr>
              <a:t>T</a:t>
            </a:r>
            <a:r>
              <a:rPr sz="1650" dirty="0">
                <a:solidFill>
                  <a:srgbClr val="282828"/>
                </a:solidFill>
                <a:latin typeface="Arial MT"/>
                <a:cs typeface="Arial MT"/>
              </a:rPr>
              <a:t>I</a:t>
            </a:r>
            <a:r>
              <a:rPr sz="1650" spc="-5" dirty="0">
                <a:solidFill>
                  <a:srgbClr val="282828"/>
                </a:solidFill>
                <a:latin typeface="Arial MT"/>
                <a:cs typeface="Arial MT"/>
              </a:rPr>
              <a:t>N</a:t>
            </a:r>
            <a:r>
              <a:rPr sz="1650" spc="-25" dirty="0">
                <a:solidFill>
                  <a:srgbClr val="282828"/>
                </a:solidFill>
                <a:latin typeface="Arial MT"/>
                <a:cs typeface="Arial MT"/>
              </a:rPr>
              <a:t>C</a:t>
            </a:r>
            <a:r>
              <a:rPr sz="1650" spc="-5" dirty="0">
                <a:solidFill>
                  <a:srgbClr val="282828"/>
                </a:solidFill>
                <a:latin typeface="Arial MT"/>
                <a:cs typeface="Arial MT"/>
              </a:rPr>
              <a:t>T</a:t>
            </a:r>
            <a:r>
              <a:rPr sz="1650" dirty="0">
                <a:solidFill>
                  <a:srgbClr val="282828"/>
                </a:solidFill>
                <a:latin typeface="Arial MT"/>
                <a:cs typeface="Arial MT"/>
              </a:rPr>
              <a:t>’</a:t>
            </a:r>
            <a:r>
              <a:rPr sz="1650" spc="-15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650" dirty="0">
                <a:solidFill>
                  <a:srgbClr val="282828"/>
                </a:solidFill>
                <a:latin typeface="Arial MT"/>
                <a:cs typeface="Arial MT"/>
              </a:rPr>
              <a:t>st</a:t>
            </a:r>
            <a:r>
              <a:rPr sz="1650" spc="5" dirty="0">
                <a:solidFill>
                  <a:srgbClr val="282828"/>
                </a:solidFill>
                <a:latin typeface="Arial MT"/>
                <a:cs typeface="Arial MT"/>
              </a:rPr>
              <a:t>a</a:t>
            </a:r>
            <a:r>
              <a:rPr sz="1650" spc="-15" dirty="0">
                <a:solidFill>
                  <a:srgbClr val="282828"/>
                </a:solidFill>
                <a:latin typeface="Arial MT"/>
                <a:cs typeface="Arial MT"/>
              </a:rPr>
              <a:t>te</a:t>
            </a:r>
            <a:r>
              <a:rPr sz="1650" dirty="0">
                <a:solidFill>
                  <a:srgbClr val="282828"/>
                </a:solidFill>
                <a:latin typeface="Arial MT"/>
                <a:cs typeface="Arial MT"/>
              </a:rPr>
              <a:t>m</a:t>
            </a:r>
            <a:r>
              <a:rPr sz="1650" spc="5" dirty="0">
                <a:solidFill>
                  <a:srgbClr val="282828"/>
                </a:solidFill>
                <a:latin typeface="Arial MT"/>
                <a:cs typeface="Arial MT"/>
              </a:rPr>
              <a:t>e</a:t>
            </a:r>
            <a:r>
              <a:rPr sz="1650" spc="-15" dirty="0">
                <a:solidFill>
                  <a:srgbClr val="282828"/>
                </a:solidFill>
                <a:latin typeface="Arial MT"/>
                <a:cs typeface="Arial MT"/>
              </a:rPr>
              <a:t>n</a:t>
            </a:r>
            <a:r>
              <a:rPr sz="1650" dirty="0">
                <a:solidFill>
                  <a:srgbClr val="282828"/>
                </a:solidFill>
                <a:latin typeface="Arial MT"/>
                <a:cs typeface="Arial MT"/>
              </a:rPr>
              <a:t>t  to return only the </a:t>
            </a:r>
            <a:r>
              <a:rPr sz="1650" spc="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650" dirty="0">
                <a:solidFill>
                  <a:srgbClr val="282828"/>
                </a:solidFill>
                <a:latin typeface="Arial MT"/>
                <a:cs typeface="Arial MT"/>
              </a:rPr>
              <a:t>unique launch sites </a:t>
            </a:r>
            <a:r>
              <a:rPr sz="1650" spc="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650" dirty="0">
                <a:solidFill>
                  <a:srgbClr val="282828"/>
                </a:solidFill>
                <a:latin typeface="Arial MT"/>
                <a:cs typeface="Arial MT"/>
              </a:rPr>
              <a:t>from </a:t>
            </a:r>
            <a:r>
              <a:rPr sz="1650" spc="-5" dirty="0">
                <a:solidFill>
                  <a:srgbClr val="282828"/>
                </a:solidFill>
                <a:latin typeface="Arial MT"/>
                <a:cs typeface="Arial MT"/>
              </a:rPr>
              <a:t>the </a:t>
            </a:r>
            <a:r>
              <a:rPr sz="165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650" spc="-10" dirty="0">
                <a:solidFill>
                  <a:srgbClr val="282828"/>
                </a:solidFill>
                <a:latin typeface="Arial MT"/>
                <a:cs typeface="Arial MT"/>
              </a:rPr>
              <a:t>‘LAUNCH_SITE’ </a:t>
            </a:r>
            <a:r>
              <a:rPr sz="1650" spc="-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650" dirty="0">
                <a:solidFill>
                  <a:srgbClr val="282828"/>
                </a:solidFill>
                <a:latin typeface="Arial MT"/>
                <a:cs typeface="Arial MT"/>
              </a:rPr>
              <a:t>column </a:t>
            </a:r>
            <a:r>
              <a:rPr sz="1650" spc="-5" dirty="0">
                <a:solidFill>
                  <a:srgbClr val="282828"/>
                </a:solidFill>
                <a:latin typeface="Arial MT"/>
                <a:cs typeface="Arial MT"/>
              </a:rPr>
              <a:t>of the </a:t>
            </a:r>
            <a:r>
              <a:rPr sz="165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650" spc="5" dirty="0">
                <a:solidFill>
                  <a:srgbClr val="282828"/>
                </a:solidFill>
                <a:latin typeface="Arial MT"/>
                <a:cs typeface="Arial MT"/>
              </a:rPr>
              <a:t>S</a:t>
            </a:r>
            <a:r>
              <a:rPr sz="1650" spc="-130" dirty="0">
                <a:solidFill>
                  <a:srgbClr val="282828"/>
                </a:solidFill>
                <a:latin typeface="Arial MT"/>
                <a:cs typeface="Arial MT"/>
              </a:rPr>
              <a:t>P</a:t>
            </a:r>
            <a:r>
              <a:rPr sz="1650" spc="5" dirty="0">
                <a:solidFill>
                  <a:srgbClr val="282828"/>
                </a:solidFill>
                <a:latin typeface="Arial MT"/>
                <a:cs typeface="Arial MT"/>
              </a:rPr>
              <a:t>A</a:t>
            </a:r>
            <a:r>
              <a:rPr sz="1650" spc="-5" dirty="0">
                <a:solidFill>
                  <a:srgbClr val="282828"/>
                </a:solidFill>
                <a:latin typeface="Arial MT"/>
                <a:cs typeface="Arial MT"/>
              </a:rPr>
              <a:t>C</a:t>
            </a:r>
            <a:r>
              <a:rPr sz="1650" spc="5" dirty="0">
                <a:solidFill>
                  <a:srgbClr val="282828"/>
                </a:solidFill>
                <a:latin typeface="Arial MT"/>
                <a:cs typeface="Arial MT"/>
              </a:rPr>
              <a:t>EX</a:t>
            </a:r>
            <a:r>
              <a:rPr sz="1650" spc="-20" dirty="0">
                <a:solidFill>
                  <a:srgbClr val="282828"/>
                </a:solidFill>
                <a:latin typeface="Arial MT"/>
                <a:cs typeface="Arial MT"/>
              </a:rPr>
              <a:t>T</a:t>
            </a:r>
            <a:r>
              <a:rPr sz="1650" spc="5" dirty="0">
                <a:solidFill>
                  <a:srgbClr val="282828"/>
                </a:solidFill>
                <a:latin typeface="Arial MT"/>
                <a:cs typeface="Arial MT"/>
              </a:rPr>
              <a:t>B</a:t>
            </a:r>
            <a:r>
              <a:rPr sz="1650" dirty="0">
                <a:solidFill>
                  <a:srgbClr val="282828"/>
                </a:solidFill>
                <a:latin typeface="Arial MT"/>
                <a:cs typeface="Arial MT"/>
              </a:rPr>
              <a:t>L</a:t>
            </a:r>
            <a:r>
              <a:rPr sz="1650" spc="-12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650" dirty="0">
                <a:solidFill>
                  <a:srgbClr val="282828"/>
                </a:solidFill>
                <a:latin typeface="Arial MT"/>
                <a:cs typeface="Arial MT"/>
              </a:rPr>
              <a:t>t</a:t>
            </a:r>
            <a:r>
              <a:rPr sz="1650" spc="-15" dirty="0">
                <a:solidFill>
                  <a:srgbClr val="282828"/>
                </a:solidFill>
                <a:latin typeface="Arial MT"/>
                <a:cs typeface="Arial MT"/>
              </a:rPr>
              <a:t>a</a:t>
            </a:r>
            <a:r>
              <a:rPr sz="1650" spc="5" dirty="0">
                <a:solidFill>
                  <a:srgbClr val="282828"/>
                </a:solidFill>
                <a:latin typeface="Arial MT"/>
                <a:cs typeface="Arial MT"/>
              </a:rPr>
              <a:t>b</a:t>
            </a:r>
            <a:r>
              <a:rPr sz="1650" spc="10" dirty="0">
                <a:solidFill>
                  <a:srgbClr val="282828"/>
                </a:solidFill>
                <a:latin typeface="Arial MT"/>
                <a:cs typeface="Arial MT"/>
              </a:rPr>
              <a:t>l</a:t>
            </a:r>
            <a:r>
              <a:rPr sz="1650" dirty="0">
                <a:solidFill>
                  <a:srgbClr val="282828"/>
                </a:solidFill>
                <a:latin typeface="Arial MT"/>
                <a:cs typeface="Arial MT"/>
              </a:rPr>
              <a:t>e</a:t>
            </a:r>
            <a:endParaRPr sz="1650">
              <a:latin typeface="Arial MT"/>
              <a:cs typeface="Arial MT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00438" y="1412254"/>
            <a:ext cx="3927475" cy="4902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050" spc="-5" dirty="0"/>
              <a:t>All</a:t>
            </a:r>
            <a:r>
              <a:rPr sz="3050" spc="-55" dirty="0"/>
              <a:t> </a:t>
            </a:r>
            <a:r>
              <a:rPr sz="3050" spc="-10" dirty="0"/>
              <a:t>Launch</a:t>
            </a:r>
            <a:r>
              <a:rPr sz="3050" spc="20" dirty="0"/>
              <a:t> </a:t>
            </a:r>
            <a:r>
              <a:rPr sz="3050" spc="-5" dirty="0"/>
              <a:t>Site</a:t>
            </a:r>
            <a:r>
              <a:rPr sz="3050" spc="-65" dirty="0"/>
              <a:t> </a:t>
            </a:r>
            <a:r>
              <a:rPr sz="3050" spc="-15" dirty="0"/>
              <a:t>Names</a:t>
            </a:r>
            <a:endParaRPr sz="3050"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34867" y="2252472"/>
            <a:ext cx="6678167" cy="390144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80089" y="6072606"/>
            <a:ext cx="211454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dirty="0">
                <a:solidFill>
                  <a:srgbClr val="1C7CDB"/>
                </a:solidFill>
                <a:latin typeface="Arial MT"/>
                <a:cs typeface="Arial MT"/>
              </a:rPr>
              <a:t>3</a:t>
            </a:r>
            <a:r>
              <a:rPr sz="1300" spc="10" dirty="0">
                <a:solidFill>
                  <a:srgbClr val="1C7CDB"/>
                </a:solidFill>
                <a:latin typeface="Arial MT"/>
                <a:cs typeface="Arial MT"/>
              </a:rPr>
              <a:t>4</a:t>
            </a:r>
            <a:endParaRPr sz="13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04212" y="2168163"/>
            <a:ext cx="4966335" cy="2781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01930" indent="-189865">
              <a:lnSpc>
                <a:spcPct val="100000"/>
              </a:lnSpc>
              <a:spcBef>
                <a:spcPts val="105"/>
              </a:spcBef>
              <a:buChar char="•"/>
              <a:tabLst>
                <a:tab pos="202565" algn="l"/>
              </a:tabLst>
            </a:pPr>
            <a:r>
              <a:rPr sz="1650" dirty="0">
                <a:solidFill>
                  <a:srgbClr val="282828"/>
                </a:solidFill>
                <a:latin typeface="Arial MT"/>
                <a:cs typeface="Arial MT"/>
              </a:rPr>
              <a:t>Find</a:t>
            </a:r>
            <a:r>
              <a:rPr sz="1650" spc="-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650" dirty="0">
                <a:solidFill>
                  <a:srgbClr val="282828"/>
                </a:solidFill>
                <a:latin typeface="Arial MT"/>
                <a:cs typeface="Arial MT"/>
              </a:rPr>
              <a:t>5</a:t>
            </a:r>
            <a:r>
              <a:rPr sz="1650" spc="-4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650" dirty="0">
                <a:solidFill>
                  <a:srgbClr val="282828"/>
                </a:solidFill>
                <a:latin typeface="Arial MT"/>
                <a:cs typeface="Arial MT"/>
              </a:rPr>
              <a:t>records</a:t>
            </a:r>
            <a:r>
              <a:rPr sz="1650" spc="-8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650" dirty="0">
                <a:solidFill>
                  <a:srgbClr val="282828"/>
                </a:solidFill>
                <a:latin typeface="Arial MT"/>
                <a:cs typeface="Arial MT"/>
              </a:rPr>
              <a:t>where</a:t>
            </a:r>
            <a:r>
              <a:rPr sz="1650" spc="-4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650" dirty="0">
                <a:solidFill>
                  <a:srgbClr val="282828"/>
                </a:solidFill>
                <a:latin typeface="Arial MT"/>
                <a:cs typeface="Arial MT"/>
              </a:rPr>
              <a:t>launch</a:t>
            </a:r>
            <a:r>
              <a:rPr sz="1650" spc="-5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650" spc="-5" dirty="0">
                <a:solidFill>
                  <a:srgbClr val="282828"/>
                </a:solidFill>
                <a:latin typeface="Arial MT"/>
                <a:cs typeface="Arial MT"/>
              </a:rPr>
              <a:t>sites</a:t>
            </a:r>
            <a:r>
              <a:rPr sz="1650" spc="-3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650" dirty="0">
                <a:solidFill>
                  <a:srgbClr val="282828"/>
                </a:solidFill>
                <a:latin typeface="Arial MT"/>
                <a:cs typeface="Arial MT"/>
              </a:rPr>
              <a:t>begin</a:t>
            </a:r>
            <a:r>
              <a:rPr sz="1650" spc="-5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650" dirty="0">
                <a:solidFill>
                  <a:srgbClr val="282828"/>
                </a:solidFill>
                <a:latin typeface="Arial MT"/>
                <a:cs typeface="Arial MT"/>
              </a:rPr>
              <a:t>with</a:t>
            </a:r>
            <a:r>
              <a:rPr sz="1650" spc="-4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650" dirty="0">
                <a:solidFill>
                  <a:srgbClr val="282828"/>
                </a:solidFill>
                <a:latin typeface="Arial MT"/>
                <a:cs typeface="Arial MT"/>
              </a:rPr>
              <a:t>`CCA`</a:t>
            </a:r>
            <a:endParaRPr sz="1650">
              <a:latin typeface="Arial MT"/>
              <a:cs typeface="Arial MT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00438" y="1412254"/>
            <a:ext cx="6366510" cy="4902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050" spc="-10" dirty="0"/>
              <a:t>Launch</a:t>
            </a:r>
            <a:r>
              <a:rPr sz="3050" spc="35" dirty="0"/>
              <a:t> </a:t>
            </a:r>
            <a:r>
              <a:rPr sz="3050" spc="-5" dirty="0"/>
              <a:t>Site</a:t>
            </a:r>
            <a:r>
              <a:rPr sz="3050" spc="-25" dirty="0"/>
              <a:t> </a:t>
            </a:r>
            <a:r>
              <a:rPr sz="3050" spc="-15" dirty="0"/>
              <a:t>Names</a:t>
            </a:r>
            <a:r>
              <a:rPr sz="3050" spc="30" dirty="0"/>
              <a:t> </a:t>
            </a:r>
            <a:r>
              <a:rPr sz="3050" spc="-20" dirty="0"/>
              <a:t>Begin</a:t>
            </a:r>
            <a:r>
              <a:rPr sz="3050" spc="65" dirty="0"/>
              <a:t> </a:t>
            </a:r>
            <a:r>
              <a:rPr sz="3050" spc="-15" dirty="0"/>
              <a:t>with</a:t>
            </a:r>
            <a:r>
              <a:rPr sz="3050" spc="10" dirty="0"/>
              <a:t> </a:t>
            </a:r>
            <a:r>
              <a:rPr sz="3050" spc="-5" dirty="0"/>
              <a:t>'CCA'</a:t>
            </a:r>
            <a:endParaRPr sz="3050"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5508" y="2589275"/>
            <a:ext cx="8676131" cy="3240024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700507" y="5958315"/>
            <a:ext cx="8107045" cy="4279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201930" indent="-189865">
              <a:lnSpc>
                <a:spcPct val="100000"/>
              </a:lnSpc>
              <a:spcBef>
                <a:spcPts val="120"/>
              </a:spcBef>
              <a:buChar char="•"/>
              <a:tabLst>
                <a:tab pos="201930" algn="l"/>
                <a:tab pos="202565" algn="l"/>
              </a:tabLst>
            </a:pPr>
            <a:r>
              <a:rPr sz="1300" spc="5" dirty="0">
                <a:solidFill>
                  <a:srgbClr val="282828"/>
                </a:solidFill>
                <a:latin typeface="Arial MT"/>
                <a:cs typeface="Arial MT"/>
              </a:rPr>
              <a:t>Used </a:t>
            </a:r>
            <a:r>
              <a:rPr sz="1300" dirty="0">
                <a:solidFill>
                  <a:srgbClr val="282828"/>
                </a:solidFill>
                <a:latin typeface="Arial MT"/>
                <a:cs typeface="Arial MT"/>
              </a:rPr>
              <a:t>‘LIKE’</a:t>
            </a:r>
            <a:r>
              <a:rPr sz="1300" spc="-8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300" dirty="0">
                <a:solidFill>
                  <a:srgbClr val="282828"/>
                </a:solidFill>
                <a:latin typeface="Arial MT"/>
                <a:cs typeface="Arial MT"/>
              </a:rPr>
              <a:t>command</a:t>
            </a:r>
            <a:r>
              <a:rPr sz="1300" spc="3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300" dirty="0">
                <a:solidFill>
                  <a:srgbClr val="282828"/>
                </a:solidFill>
                <a:latin typeface="Arial MT"/>
                <a:cs typeface="Arial MT"/>
              </a:rPr>
              <a:t>with</a:t>
            </a:r>
            <a:r>
              <a:rPr sz="1300" spc="3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300" spc="5" dirty="0">
                <a:solidFill>
                  <a:srgbClr val="282828"/>
                </a:solidFill>
                <a:latin typeface="Arial MT"/>
                <a:cs typeface="Arial MT"/>
              </a:rPr>
              <a:t>‘%’</a:t>
            </a:r>
            <a:r>
              <a:rPr sz="1300" spc="-6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300" dirty="0">
                <a:solidFill>
                  <a:srgbClr val="282828"/>
                </a:solidFill>
                <a:latin typeface="Arial MT"/>
                <a:cs typeface="Arial MT"/>
              </a:rPr>
              <a:t>wildcard</a:t>
            </a:r>
            <a:r>
              <a:rPr sz="1300" spc="-1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300" spc="5" dirty="0">
                <a:solidFill>
                  <a:srgbClr val="282828"/>
                </a:solidFill>
                <a:latin typeface="Arial MT"/>
                <a:cs typeface="Arial MT"/>
              </a:rPr>
              <a:t>in ‘WHERE’</a:t>
            </a:r>
            <a:r>
              <a:rPr sz="1300" spc="-9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300" spc="5" dirty="0">
                <a:solidFill>
                  <a:srgbClr val="282828"/>
                </a:solidFill>
                <a:latin typeface="Arial MT"/>
                <a:cs typeface="Arial MT"/>
              </a:rPr>
              <a:t>clause</a:t>
            </a:r>
            <a:r>
              <a:rPr sz="1300" spc="-2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300" spc="5" dirty="0">
                <a:solidFill>
                  <a:srgbClr val="282828"/>
                </a:solidFill>
                <a:latin typeface="Arial MT"/>
                <a:cs typeface="Arial MT"/>
              </a:rPr>
              <a:t>to</a:t>
            </a:r>
            <a:r>
              <a:rPr sz="1300" spc="3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300" dirty="0">
                <a:solidFill>
                  <a:srgbClr val="282828"/>
                </a:solidFill>
                <a:latin typeface="Arial MT"/>
                <a:cs typeface="Arial MT"/>
              </a:rPr>
              <a:t>select</a:t>
            </a:r>
            <a:r>
              <a:rPr sz="1300" spc="-1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300" spc="-5" dirty="0">
                <a:solidFill>
                  <a:srgbClr val="282828"/>
                </a:solidFill>
                <a:latin typeface="Arial MT"/>
                <a:cs typeface="Arial MT"/>
              </a:rPr>
              <a:t>and</a:t>
            </a:r>
            <a:r>
              <a:rPr sz="1300" spc="3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300" spc="5" dirty="0">
                <a:solidFill>
                  <a:srgbClr val="282828"/>
                </a:solidFill>
                <a:latin typeface="Arial MT"/>
                <a:cs typeface="Arial MT"/>
              </a:rPr>
              <a:t>dispay</a:t>
            </a:r>
            <a:r>
              <a:rPr sz="1300" spc="-1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300" spc="10" dirty="0">
                <a:solidFill>
                  <a:srgbClr val="282828"/>
                </a:solidFill>
                <a:latin typeface="Arial MT"/>
                <a:cs typeface="Arial MT"/>
              </a:rPr>
              <a:t>a</a:t>
            </a:r>
            <a:r>
              <a:rPr sz="1300" spc="5" dirty="0">
                <a:solidFill>
                  <a:srgbClr val="282828"/>
                </a:solidFill>
                <a:latin typeface="Arial MT"/>
                <a:cs typeface="Arial MT"/>
              </a:rPr>
              <a:t> table</a:t>
            </a:r>
            <a:r>
              <a:rPr sz="1300" spc="-1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300" spc="10" dirty="0">
                <a:solidFill>
                  <a:srgbClr val="282828"/>
                </a:solidFill>
                <a:latin typeface="Arial MT"/>
                <a:cs typeface="Arial MT"/>
              </a:rPr>
              <a:t>of</a:t>
            </a:r>
            <a:r>
              <a:rPr sz="1300" spc="1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300" spc="5" dirty="0">
                <a:solidFill>
                  <a:srgbClr val="282828"/>
                </a:solidFill>
                <a:latin typeface="Arial MT"/>
                <a:cs typeface="Arial MT"/>
              </a:rPr>
              <a:t>all</a:t>
            </a:r>
            <a:r>
              <a:rPr sz="1300" spc="-1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300" spc="5" dirty="0">
                <a:solidFill>
                  <a:srgbClr val="282828"/>
                </a:solidFill>
                <a:latin typeface="Arial MT"/>
                <a:cs typeface="Arial MT"/>
              </a:rPr>
              <a:t>records</a:t>
            </a:r>
            <a:r>
              <a:rPr sz="1300" spc="1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300" spc="-10" dirty="0">
                <a:solidFill>
                  <a:srgbClr val="282828"/>
                </a:solidFill>
                <a:latin typeface="Arial MT"/>
                <a:cs typeface="Arial MT"/>
              </a:rPr>
              <a:t>where</a:t>
            </a:r>
            <a:endParaRPr sz="1300">
              <a:latin typeface="Arial MT"/>
              <a:cs typeface="Arial MT"/>
            </a:endParaRPr>
          </a:p>
          <a:p>
            <a:pPr marL="201295">
              <a:lnSpc>
                <a:spcPct val="100000"/>
              </a:lnSpc>
              <a:spcBef>
                <a:spcPts val="25"/>
              </a:spcBef>
            </a:pPr>
            <a:r>
              <a:rPr sz="1300" b="1" spc="-45" dirty="0">
                <a:latin typeface="Arial"/>
                <a:cs typeface="Arial"/>
              </a:rPr>
              <a:t>l</a:t>
            </a:r>
            <a:r>
              <a:rPr sz="1300" b="1" spc="-55" dirty="0">
                <a:latin typeface="Arial"/>
                <a:cs typeface="Arial"/>
              </a:rPr>
              <a:t>a</a:t>
            </a:r>
            <a:r>
              <a:rPr sz="1300" b="1" spc="-60" dirty="0">
                <a:latin typeface="Arial"/>
                <a:cs typeface="Arial"/>
              </a:rPr>
              <a:t>un</a:t>
            </a:r>
            <a:r>
              <a:rPr sz="1300" b="1" spc="-55" dirty="0">
                <a:latin typeface="Arial"/>
                <a:cs typeface="Arial"/>
              </a:rPr>
              <a:t>c</a:t>
            </a:r>
            <a:r>
              <a:rPr sz="1300" b="1" spc="10" dirty="0">
                <a:latin typeface="Arial"/>
                <a:cs typeface="Arial"/>
              </a:rPr>
              <a:t>h</a:t>
            </a:r>
            <a:r>
              <a:rPr sz="1300" b="1" spc="-100" dirty="0">
                <a:latin typeface="Arial"/>
                <a:cs typeface="Arial"/>
              </a:rPr>
              <a:t> </a:t>
            </a:r>
            <a:r>
              <a:rPr sz="1300" b="1" spc="-55" dirty="0">
                <a:latin typeface="Arial"/>
                <a:cs typeface="Arial"/>
              </a:rPr>
              <a:t>s</a:t>
            </a:r>
            <a:r>
              <a:rPr sz="1300" b="1" spc="-45" dirty="0">
                <a:latin typeface="Arial"/>
                <a:cs typeface="Arial"/>
              </a:rPr>
              <a:t>i</a:t>
            </a:r>
            <a:r>
              <a:rPr sz="1300" b="1" spc="-55" dirty="0">
                <a:latin typeface="Arial"/>
                <a:cs typeface="Arial"/>
              </a:rPr>
              <a:t>te</a:t>
            </a:r>
            <a:r>
              <a:rPr sz="1300" b="1" spc="10" dirty="0">
                <a:latin typeface="Arial"/>
                <a:cs typeface="Arial"/>
              </a:rPr>
              <a:t>s</a:t>
            </a:r>
            <a:r>
              <a:rPr sz="1300" b="1" spc="-70" dirty="0">
                <a:latin typeface="Arial"/>
                <a:cs typeface="Arial"/>
              </a:rPr>
              <a:t> </a:t>
            </a:r>
            <a:r>
              <a:rPr sz="1300" b="1" spc="-60" dirty="0">
                <a:latin typeface="Arial"/>
                <a:cs typeface="Arial"/>
              </a:rPr>
              <a:t>b</a:t>
            </a:r>
            <a:r>
              <a:rPr sz="1300" b="1" spc="-55" dirty="0">
                <a:latin typeface="Arial"/>
                <a:cs typeface="Arial"/>
              </a:rPr>
              <a:t>e</a:t>
            </a:r>
            <a:r>
              <a:rPr sz="1300" b="1" spc="-60" dirty="0">
                <a:latin typeface="Arial"/>
                <a:cs typeface="Arial"/>
              </a:rPr>
              <a:t>g</a:t>
            </a:r>
            <a:r>
              <a:rPr sz="1300" b="1" spc="-45" dirty="0">
                <a:latin typeface="Arial"/>
                <a:cs typeface="Arial"/>
              </a:rPr>
              <a:t>i</a:t>
            </a:r>
            <a:r>
              <a:rPr sz="1300" b="1" spc="10" dirty="0">
                <a:latin typeface="Arial"/>
                <a:cs typeface="Arial"/>
              </a:rPr>
              <a:t>n</a:t>
            </a:r>
            <a:r>
              <a:rPr sz="1300" b="1" spc="-60" dirty="0">
                <a:latin typeface="Arial"/>
                <a:cs typeface="Arial"/>
              </a:rPr>
              <a:t> </a:t>
            </a:r>
            <a:r>
              <a:rPr sz="1300" b="1" spc="-35" dirty="0">
                <a:latin typeface="Arial"/>
                <a:cs typeface="Arial"/>
              </a:rPr>
              <a:t>w</a:t>
            </a:r>
            <a:r>
              <a:rPr sz="1300" b="1" spc="-60" dirty="0">
                <a:latin typeface="Arial"/>
                <a:cs typeface="Arial"/>
              </a:rPr>
              <a:t>i</a:t>
            </a:r>
            <a:r>
              <a:rPr sz="1300" b="1" spc="-65" dirty="0">
                <a:latin typeface="Arial"/>
                <a:cs typeface="Arial"/>
              </a:rPr>
              <a:t>t</a:t>
            </a:r>
            <a:r>
              <a:rPr sz="1300" b="1" spc="10" dirty="0">
                <a:latin typeface="Arial"/>
                <a:cs typeface="Arial"/>
              </a:rPr>
              <a:t>h</a:t>
            </a:r>
            <a:r>
              <a:rPr sz="1300" b="1" spc="-100" dirty="0">
                <a:latin typeface="Arial"/>
                <a:cs typeface="Arial"/>
              </a:rPr>
              <a:t> </a:t>
            </a:r>
            <a:r>
              <a:rPr sz="1300" b="1" spc="-40" dirty="0">
                <a:latin typeface="Arial"/>
                <a:cs typeface="Arial"/>
              </a:rPr>
              <a:t>t</a:t>
            </a:r>
            <a:r>
              <a:rPr sz="1300" b="1" spc="-45" dirty="0">
                <a:latin typeface="Arial"/>
                <a:cs typeface="Arial"/>
              </a:rPr>
              <a:t>h</a:t>
            </a:r>
            <a:r>
              <a:rPr sz="1300" b="1" spc="10" dirty="0">
                <a:latin typeface="Arial"/>
                <a:cs typeface="Arial"/>
              </a:rPr>
              <a:t>e</a:t>
            </a:r>
            <a:r>
              <a:rPr sz="1300" b="1" spc="-40" dirty="0">
                <a:latin typeface="Arial"/>
                <a:cs typeface="Arial"/>
              </a:rPr>
              <a:t> </a:t>
            </a:r>
            <a:r>
              <a:rPr sz="1300" b="1" spc="-65" dirty="0">
                <a:latin typeface="Arial"/>
                <a:cs typeface="Arial"/>
              </a:rPr>
              <a:t>s</a:t>
            </a:r>
            <a:r>
              <a:rPr sz="1300" b="1" spc="-55" dirty="0">
                <a:latin typeface="Arial"/>
                <a:cs typeface="Arial"/>
              </a:rPr>
              <a:t>t</a:t>
            </a:r>
            <a:r>
              <a:rPr sz="1300" b="1" spc="-75" dirty="0">
                <a:latin typeface="Arial"/>
                <a:cs typeface="Arial"/>
              </a:rPr>
              <a:t>r</a:t>
            </a:r>
            <a:r>
              <a:rPr sz="1300" b="1" spc="-60" dirty="0">
                <a:latin typeface="Arial"/>
                <a:cs typeface="Arial"/>
              </a:rPr>
              <a:t>i</a:t>
            </a:r>
            <a:r>
              <a:rPr sz="1300" b="1" spc="-75" dirty="0">
                <a:latin typeface="Arial"/>
                <a:cs typeface="Arial"/>
              </a:rPr>
              <a:t>n</a:t>
            </a:r>
            <a:r>
              <a:rPr sz="1300" b="1" spc="10" dirty="0">
                <a:latin typeface="Arial"/>
                <a:cs typeface="Arial"/>
              </a:rPr>
              <a:t>g</a:t>
            </a:r>
            <a:r>
              <a:rPr sz="1300" b="1" spc="-75" dirty="0">
                <a:latin typeface="Arial"/>
                <a:cs typeface="Arial"/>
              </a:rPr>
              <a:t> </a:t>
            </a:r>
            <a:r>
              <a:rPr sz="1300" b="1" spc="-40" dirty="0">
                <a:latin typeface="Arial"/>
                <a:cs typeface="Arial"/>
              </a:rPr>
              <a:t>'</a:t>
            </a:r>
            <a:r>
              <a:rPr sz="1300" b="1" spc="-35" dirty="0">
                <a:latin typeface="Arial"/>
                <a:cs typeface="Arial"/>
              </a:rPr>
              <a:t>CC</a:t>
            </a:r>
            <a:r>
              <a:rPr sz="1300" b="1" spc="-60" dirty="0">
                <a:latin typeface="Arial"/>
                <a:cs typeface="Arial"/>
              </a:rPr>
              <a:t>A</a:t>
            </a:r>
            <a:r>
              <a:rPr sz="1300" b="1" dirty="0">
                <a:latin typeface="Arial"/>
                <a:cs typeface="Arial"/>
              </a:rPr>
              <a:t>'</a:t>
            </a:r>
            <a:endParaRPr sz="13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95542" y="2122450"/>
            <a:ext cx="7423150" cy="3016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98755" indent="-186690">
              <a:lnSpc>
                <a:spcPct val="100000"/>
              </a:lnSpc>
              <a:spcBef>
                <a:spcPts val="110"/>
              </a:spcBef>
              <a:buChar char="•"/>
              <a:tabLst>
                <a:tab pos="199390" algn="l"/>
              </a:tabLst>
            </a:pPr>
            <a:r>
              <a:rPr sz="1800" spc="5" dirty="0">
                <a:solidFill>
                  <a:srgbClr val="282828"/>
                </a:solidFill>
                <a:latin typeface="Arial MT"/>
                <a:cs typeface="Arial MT"/>
              </a:rPr>
              <a:t>Calculate</a:t>
            </a:r>
            <a:r>
              <a:rPr sz="1800" spc="-2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82828"/>
                </a:solidFill>
                <a:latin typeface="Arial MT"/>
                <a:cs typeface="Arial MT"/>
              </a:rPr>
              <a:t>and</a:t>
            </a:r>
            <a:r>
              <a:rPr sz="1800" spc="1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800" spc="5" dirty="0">
                <a:solidFill>
                  <a:srgbClr val="282828"/>
                </a:solidFill>
                <a:latin typeface="Arial MT"/>
                <a:cs typeface="Arial MT"/>
              </a:rPr>
              <a:t>Display</a:t>
            </a:r>
            <a:r>
              <a:rPr sz="1800" spc="-4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800" spc="5" dirty="0">
                <a:solidFill>
                  <a:srgbClr val="282828"/>
                </a:solidFill>
                <a:latin typeface="Arial MT"/>
                <a:cs typeface="Arial MT"/>
              </a:rPr>
              <a:t>the</a:t>
            </a:r>
            <a:r>
              <a:rPr sz="1800" spc="2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82828"/>
                </a:solidFill>
                <a:latin typeface="Arial MT"/>
                <a:cs typeface="Arial MT"/>
              </a:rPr>
              <a:t>total</a:t>
            </a:r>
            <a:r>
              <a:rPr sz="1800" spc="-1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82828"/>
                </a:solidFill>
                <a:latin typeface="Arial MT"/>
                <a:cs typeface="Arial MT"/>
              </a:rPr>
              <a:t>payload carried </a:t>
            </a:r>
            <a:r>
              <a:rPr sz="1800" spc="5" dirty="0">
                <a:solidFill>
                  <a:srgbClr val="282828"/>
                </a:solidFill>
                <a:latin typeface="Arial MT"/>
                <a:cs typeface="Arial MT"/>
              </a:rPr>
              <a:t>by</a:t>
            </a:r>
            <a:r>
              <a:rPr sz="1800" spc="1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82828"/>
                </a:solidFill>
                <a:latin typeface="Arial MT"/>
                <a:cs typeface="Arial MT"/>
              </a:rPr>
              <a:t>boosters</a:t>
            </a:r>
            <a:r>
              <a:rPr sz="1800" spc="-1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82828"/>
                </a:solidFill>
                <a:latin typeface="Arial MT"/>
                <a:cs typeface="Arial MT"/>
              </a:rPr>
              <a:t>from</a:t>
            </a:r>
            <a:r>
              <a:rPr sz="1800" spc="6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82828"/>
                </a:solidFill>
                <a:latin typeface="Arial MT"/>
                <a:cs typeface="Arial MT"/>
              </a:rPr>
              <a:t>NASA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00438" y="1412254"/>
            <a:ext cx="3420745" cy="4902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050" spc="-5" dirty="0"/>
              <a:t>Total</a:t>
            </a:r>
            <a:r>
              <a:rPr sz="3050" spc="-40" dirty="0"/>
              <a:t> </a:t>
            </a:r>
            <a:r>
              <a:rPr sz="3050" spc="-15" dirty="0"/>
              <a:t>Payload</a:t>
            </a:r>
            <a:r>
              <a:rPr sz="3050" spc="10" dirty="0"/>
              <a:t> </a:t>
            </a:r>
            <a:r>
              <a:rPr sz="3050" spc="-5" dirty="0"/>
              <a:t>Mass</a:t>
            </a:r>
            <a:endParaRPr sz="3050"/>
          </a:p>
        </p:txBody>
      </p:sp>
      <p:sp>
        <p:nvSpPr>
          <p:cNvPr id="4" name="object 4"/>
          <p:cNvSpPr txBox="1"/>
          <p:nvPr/>
        </p:nvSpPr>
        <p:spPr>
          <a:xfrm>
            <a:off x="1017570" y="5254162"/>
            <a:ext cx="6616065" cy="553085"/>
          </a:xfrm>
          <a:prstGeom prst="rect">
            <a:avLst/>
          </a:prstGeom>
        </p:spPr>
        <p:txBody>
          <a:bodyPr vert="horz" wrap="square" lIns="0" tIns="41275" rIns="0" bIns="0" rtlCol="0">
            <a:spAutoFit/>
          </a:bodyPr>
          <a:lstStyle/>
          <a:p>
            <a:pPr marL="201295" marR="5080" indent="-189230">
              <a:lnSpc>
                <a:spcPts val="1980"/>
              </a:lnSpc>
              <a:spcBef>
                <a:spcPts val="325"/>
              </a:spcBef>
              <a:buChar char="•"/>
              <a:tabLst>
                <a:tab pos="201930" algn="l"/>
              </a:tabLst>
            </a:pPr>
            <a:r>
              <a:rPr sz="1800" spc="5" dirty="0">
                <a:solidFill>
                  <a:srgbClr val="282828"/>
                </a:solidFill>
                <a:latin typeface="Arial MT"/>
                <a:cs typeface="Arial MT"/>
              </a:rPr>
              <a:t>Used </a:t>
            </a:r>
            <a:r>
              <a:rPr sz="1800" dirty="0">
                <a:solidFill>
                  <a:srgbClr val="282828"/>
                </a:solidFill>
                <a:latin typeface="Arial MT"/>
                <a:cs typeface="Arial MT"/>
              </a:rPr>
              <a:t>the </a:t>
            </a:r>
            <a:r>
              <a:rPr sz="1800" spc="5" dirty="0">
                <a:solidFill>
                  <a:srgbClr val="282828"/>
                </a:solidFill>
                <a:latin typeface="Arial MT"/>
                <a:cs typeface="Arial MT"/>
              </a:rPr>
              <a:t>‘SUM()’ </a:t>
            </a:r>
            <a:r>
              <a:rPr sz="1800" dirty="0">
                <a:solidFill>
                  <a:srgbClr val="282828"/>
                </a:solidFill>
                <a:latin typeface="Arial MT"/>
                <a:cs typeface="Arial MT"/>
              </a:rPr>
              <a:t>function </a:t>
            </a:r>
            <a:r>
              <a:rPr sz="1800" spc="5" dirty="0">
                <a:solidFill>
                  <a:srgbClr val="282828"/>
                </a:solidFill>
                <a:latin typeface="Arial MT"/>
                <a:cs typeface="Arial MT"/>
              </a:rPr>
              <a:t>to </a:t>
            </a:r>
            <a:r>
              <a:rPr sz="1800" dirty="0">
                <a:solidFill>
                  <a:srgbClr val="282828"/>
                </a:solidFill>
                <a:latin typeface="Arial MT"/>
                <a:cs typeface="Arial MT"/>
              </a:rPr>
              <a:t>return </a:t>
            </a:r>
            <a:r>
              <a:rPr sz="1800" spc="-5" dirty="0">
                <a:solidFill>
                  <a:srgbClr val="282828"/>
                </a:solidFill>
                <a:latin typeface="Arial MT"/>
                <a:cs typeface="Arial MT"/>
              </a:rPr>
              <a:t>and </a:t>
            </a:r>
            <a:r>
              <a:rPr sz="1800" dirty="0">
                <a:solidFill>
                  <a:srgbClr val="282828"/>
                </a:solidFill>
                <a:latin typeface="Arial MT"/>
                <a:cs typeface="Arial MT"/>
              </a:rPr>
              <a:t>dispaly </a:t>
            </a:r>
            <a:r>
              <a:rPr sz="1800" spc="5" dirty="0">
                <a:solidFill>
                  <a:srgbClr val="282828"/>
                </a:solidFill>
                <a:latin typeface="Arial MT"/>
                <a:cs typeface="Arial MT"/>
              </a:rPr>
              <a:t>the </a:t>
            </a:r>
            <a:r>
              <a:rPr sz="1800" dirty="0">
                <a:solidFill>
                  <a:srgbClr val="282828"/>
                </a:solidFill>
                <a:latin typeface="Arial MT"/>
                <a:cs typeface="Arial MT"/>
              </a:rPr>
              <a:t>total </a:t>
            </a:r>
            <a:r>
              <a:rPr sz="1800" spc="5" dirty="0">
                <a:solidFill>
                  <a:srgbClr val="282828"/>
                </a:solidFill>
                <a:latin typeface="Arial MT"/>
                <a:cs typeface="Arial MT"/>
              </a:rPr>
              <a:t>sum </a:t>
            </a:r>
            <a:r>
              <a:rPr sz="1800" spc="-5" dirty="0">
                <a:solidFill>
                  <a:srgbClr val="282828"/>
                </a:solidFill>
                <a:latin typeface="Arial MT"/>
                <a:cs typeface="Arial MT"/>
              </a:rPr>
              <a:t>of </a:t>
            </a:r>
            <a:r>
              <a:rPr sz="1800" spc="-49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800" spc="-45" dirty="0">
                <a:solidFill>
                  <a:srgbClr val="282828"/>
                </a:solidFill>
                <a:latin typeface="Arial MT"/>
                <a:cs typeface="Arial MT"/>
              </a:rPr>
              <a:t>‘</a:t>
            </a:r>
            <a:r>
              <a:rPr sz="1800" b="1" spc="-175" dirty="0">
                <a:solidFill>
                  <a:srgbClr val="282828"/>
                </a:solidFill>
                <a:latin typeface="Arial"/>
                <a:cs typeface="Arial"/>
              </a:rPr>
              <a:t>P</a:t>
            </a:r>
            <a:r>
              <a:rPr sz="1800" b="1" spc="-220" dirty="0">
                <a:solidFill>
                  <a:srgbClr val="282828"/>
                </a:solidFill>
                <a:latin typeface="Arial"/>
                <a:cs typeface="Arial"/>
              </a:rPr>
              <a:t>A</a:t>
            </a:r>
            <a:r>
              <a:rPr sz="1800" b="1" spc="-45" dirty="0">
                <a:solidFill>
                  <a:srgbClr val="282828"/>
                </a:solidFill>
                <a:latin typeface="Arial"/>
                <a:cs typeface="Arial"/>
              </a:rPr>
              <a:t>Y</a:t>
            </a:r>
            <a:r>
              <a:rPr sz="1800" b="1" spc="-35" dirty="0">
                <a:solidFill>
                  <a:srgbClr val="282828"/>
                </a:solidFill>
                <a:latin typeface="Arial"/>
                <a:cs typeface="Arial"/>
              </a:rPr>
              <a:t>L</a:t>
            </a:r>
            <a:r>
              <a:rPr sz="1800" b="1" spc="-50" dirty="0">
                <a:solidFill>
                  <a:srgbClr val="282828"/>
                </a:solidFill>
                <a:latin typeface="Arial"/>
                <a:cs typeface="Arial"/>
              </a:rPr>
              <a:t>O</a:t>
            </a:r>
            <a:r>
              <a:rPr sz="1800" b="1" spc="-55" dirty="0">
                <a:solidFill>
                  <a:srgbClr val="282828"/>
                </a:solidFill>
                <a:latin typeface="Arial"/>
                <a:cs typeface="Arial"/>
              </a:rPr>
              <a:t>A</a:t>
            </a:r>
            <a:r>
              <a:rPr sz="1800" b="1" spc="-40" dirty="0">
                <a:solidFill>
                  <a:srgbClr val="282828"/>
                </a:solidFill>
                <a:latin typeface="Arial"/>
                <a:cs typeface="Arial"/>
              </a:rPr>
              <a:t>D</a:t>
            </a:r>
            <a:r>
              <a:rPr sz="1800" b="1" spc="-45" dirty="0">
                <a:solidFill>
                  <a:srgbClr val="282828"/>
                </a:solidFill>
                <a:latin typeface="Arial"/>
                <a:cs typeface="Arial"/>
              </a:rPr>
              <a:t>_</a:t>
            </a:r>
            <a:r>
              <a:rPr sz="1800" b="1" spc="-50" dirty="0">
                <a:solidFill>
                  <a:srgbClr val="282828"/>
                </a:solidFill>
                <a:latin typeface="Arial"/>
                <a:cs typeface="Arial"/>
              </a:rPr>
              <a:t>M</a:t>
            </a:r>
            <a:r>
              <a:rPr sz="1800" b="1" spc="-40" dirty="0">
                <a:solidFill>
                  <a:srgbClr val="282828"/>
                </a:solidFill>
                <a:latin typeface="Arial"/>
                <a:cs typeface="Arial"/>
              </a:rPr>
              <a:t>A</a:t>
            </a:r>
            <a:r>
              <a:rPr sz="1800" b="1" spc="-45" dirty="0">
                <a:solidFill>
                  <a:srgbClr val="282828"/>
                </a:solidFill>
                <a:latin typeface="Arial"/>
                <a:cs typeface="Arial"/>
              </a:rPr>
              <a:t>SS_</a:t>
            </a:r>
            <a:r>
              <a:rPr sz="1800" b="1" spc="-40" dirty="0">
                <a:solidFill>
                  <a:srgbClr val="282828"/>
                </a:solidFill>
                <a:latin typeface="Arial"/>
                <a:cs typeface="Arial"/>
              </a:rPr>
              <a:t>K</a:t>
            </a:r>
            <a:r>
              <a:rPr sz="1800" b="1" spc="-50" dirty="0">
                <a:solidFill>
                  <a:srgbClr val="282828"/>
                </a:solidFill>
                <a:latin typeface="Arial"/>
                <a:cs typeface="Arial"/>
              </a:rPr>
              <a:t>G</a:t>
            </a:r>
            <a:r>
              <a:rPr sz="1800" dirty="0">
                <a:solidFill>
                  <a:srgbClr val="282828"/>
                </a:solidFill>
                <a:latin typeface="Arial MT"/>
                <a:cs typeface="Arial MT"/>
              </a:rPr>
              <a:t>’</a:t>
            </a:r>
            <a:r>
              <a:rPr sz="1800" spc="-7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800" spc="5" dirty="0">
                <a:solidFill>
                  <a:srgbClr val="282828"/>
                </a:solidFill>
                <a:latin typeface="Arial MT"/>
                <a:cs typeface="Arial MT"/>
              </a:rPr>
              <a:t>c</a:t>
            </a:r>
            <a:r>
              <a:rPr sz="1800" spc="10" dirty="0">
                <a:solidFill>
                  <a:srgbClr val="282828"/>
                </a:solidFill>
                <a:latin typeface="Arial MT"/>
                <a:cs typeface="Arial MT"/>
              </a:rPr>
              <a:t>o</a:t>
            </a:r>
            <a:r>
              <a:rPr sz="1800" spc="-5" dirty="0">
                <a:solidFill>
                  <a:srgbClr val="282828"/>
                </a:solidFill>
                <a:latin typeface="Arial MT"/>
                <a:cs typeface="Arial MT"/>
              </a:rPr>
              <a:t>l</a:t>
            </a:r>
            <a:r>
              <a:rPr sz="1800" spc="10" dirty="0">
                <a:solidFill>
                  <a:srgbClr val="282828"/>
                </a:solidFill>
                <a:latin typeface="Arial MT"/>
                <a:cs typeface="Arial MT"/>
              </a:rPr>
              <a:t>u</a:t>
            </a:r>
            <a:r>
              <a:rPr sz="1800" dirty="0">
                <a:solidFill>
                  <a:srgbClr val="282828"/>
                </a:solidFill>
                <a:latin typeface="Arial MT"/>
                <a:cs typeface="Arial MT"/>
              </a:rPr>
              <a:t>m</a:t>
            </a:r>
            <a:r>
              <a:rPr sz="1800" spc="5" dirty="0">
                <a:solidFill>
                  <a:srgbClr val="282828"/>
                </a:solidFill>
                <a:latin typeface="Arial MT"/>
                <a:cs typeface="Arial MT"/>
              </a:rPr>
              <a:t>n</a:t>
            </a:r>
            <a:r>
              <a:rPr sz="1800" spc="-2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82828"/>
                </a:solidFill>
                <a:latin typeface="Arial MT"/>
                <a:cs typeface="Arial MT"/>
              </a:rPr>
              <a:t>f</a:t>
            </a:r>
            <a:r>
              <a:rPr sz="1800" spc="-10" dirty="0">
                <a:solidFill>
                  <a:srgbClr val="282828"/>
                </a:solidFill>
                <a:latin typeface="Arial MT"/>
                <a:cs typeface="Arial MT"/>
              </a:rPr>
              <a:t>o</a:t>
            </a:r>
            <a:r>
              <a:rPr sz="1800" dirty="0">
                <a:solidFill>
                  <a:srgbClr val="282828"/>
                </a:solidFill>
                <a:latin typeface="Arial MT"/>
                <a:cs typeface="Arial MT"/>
              </a:rPr>
              <a:t>r</a:t>
            </a:r>
            <a:r>
              <a:rPr sz="1800" spc="15" dirty="0">
                <a:solidFill>
                  <a:srgbClr val="282828"/>
                </a:solidFill>
                <a:latin typeface="Arial MT"/>
                <a:cs typeface="Arial MT"/>
              </a:rPr>
              <a:t> C</a:t>
            </a:r>
            <a:r>
              <a:rPr sz="1800" spc="-10" dirty="0">
                <a:solidFill>
                  <a:srgbClr val="282828"/>
                </a:solidFill>
                <a:latin typeface="Arial MT"/>
                <a:cs typeface="Arial MT"/>
              </a:rPr>
              <a:t>u</a:t>
            </a:r>
            <a:r>
              <a:rPr sz="1800" spc="20" dirty="0">
                <a:solidFill>
                  <a:srgbClr val="282828"/>
                </a:solidFill>
                <a:latin typeface="Arial MT"/>
                <a:cs typeface="Arial MT"/>
              </a:rPr>
              <a:t>s</a:t>
            </a:r>
            <a:r>
              <a:rPr sz="1800" spc="-15" dirty="0">
                <a:solidFill>
                  <a:srgbClr val="282828"/>
                </a:solidFill>
                <a:latin typeface="Arial MT"/>
                <a:cs typeface="Arial MT"/>
              </a:rPr>
              <a:t>t</a:t>
            </a:r>
            <a:r>
              <a:rPr sz="1800" spc="10" dirty="0">
                <a:solidFill>
                  <a:srgbClr val="282828"/>
                </a:solidFill>
                <a:latin typeface="Arial MT"/>
                <a:cs typeface="Arial MT"/>
              </a:rPr>
              <a:t>o</a:t>
            </a:r>
            <a:r>
              <a:rPr sz="1800" dirty="0">
                <a:solidFill>
                  <a:srgbClr val="282828"/>
                </a:solidFill>
                <a:latin typeface="Arial MT"/>
                <a:cs typeface="Arial MT"/>
              </a:rPr>
              <a:t>m</a:t>
            </a:r>
            <a:r>
              <a:rPr sz="1800" spc="10" dirty="0">
                <a:solidFill>
                  <a:srgbClr val="282828"/>
                </a:solidFill>
                <a:latin typeface="Arial MT"/>
                <a:cs typeface="Arial MT"/>
              </a:rPr>
              <a:t>e</a:t>
            </a:r>
            <a:r>
              <a:rPr sz="1800" dirty="0">
                <a:solidFill>
                  <a:srgbClr val="282828"/>
                </a:solidFill>
                <a:latin typeface="Arial MT"/>
                <a:cs typeface="Arial MT"/>
              </a:rPr>
              <a:t>r</a:t>
            </a:r>
            <a:r>
              <a:rPr sz="1800" spc="1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800" spc="-30" dirty="0">
                <a:solidFill>
                  <a:srgbClr val="282828"/>
                </a:solidFill>
                <a:latin typeface="Arial MT"/>
                <a:cs typeface="Arial MT"/>
              </a:rPr>
              <a:t>‘</a:t>
            </a:r>
            <a:r>
              <a:rPr sz="1800" b="1" spc="-20" dirty="0">
                <a:solidFill>
                  <a:srgbClr val="282828"/>
                </a:solidFill>
                <a:latin typeface="Arial"/>
                <a:cs typeface="Arial"/>
              </a:rPr>
              <a:t>NA</a:t>
            </a:r>
            <a:r>
              <a:rPr sz="1800" b="1" spc="-30" dirty="0">
                <a:solidFill>
                  <a:srgbClr val="282828"/>
                </a:solidFill>
                <a:latin typeface="Arial"/>
                <a:cs typeface="Arial"/>
              </a:rPr>
              <a:t>S</a:t>
            </a:r>
            <a:r>
              <a:rPr sz="1800" b="1" spc="-20" dirty="0">
                <a:solidFill>
                  <a:srgbClr val="282828"/>
                </a:solidFill>
                <a:latin typeface="Arial"/>
                <a:cs typeface="Arial"/>
              </a:rPr>
              <a:t>A(CR</a:t>
            </a:r>
            <a:r>
              <a:rPr sz="1800" b="1" spc="-25" dirty="0">
                <a:solidFill>
                  <a:srgbClr val="282828"/>
                </a:solidFill>
                <a:latin typeface="Arial"/>
                <a:cs typeface="Arial"/>
              </a:rPr>
              <a:t>S</a:t>
            </a:r>
            <a:r>
              <a:rPr sz="1800" dirty="0">
                <a:solidFill>
                  <a:srgbClr val="282828"/>
                </a:solidFill>
                <a:latin typeface="Arial MT"/>
                <a:cs typeface="Arial MT"/>
              </a:rPr>
              <a:t>’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7180" y="2587751"/>
            <a:ext cx="9156191" cy="2493264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555"/>
              </a:lnSpc>
            </a:pPr>
            <a:fld id="{81D60167-4931-47E6-BA6A-407CBD079E47}" type="slidenum">
              <a:rPr spc="10" dirty="0"/>
              <a:t>35</a:t>
            </a:fld>
            <a:endParaRPr spc="10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00477" y="2172677"/>
            <a:ext cx="7482840" cy="3016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201295" indent="-189230">
              <a:lnSpc>
                <a:spcPct val="100000"/>
              </a:lnSpc>
              <a:spcBef>
                <a:spcPts val="110"/>
              </a:spcBef>
              <a:buChar char="•"/>
              <a:tabLst>
                <a:tab pos="201930" algn="l"/>
              </a:tabLst>
            </a:pPr>
            <a:r>
              <a:rPr sz="1800" spc="5" dirty="0">
                <a:solidFill>
                  <a:srgbClr val="282828"/>
                </a:solidFill>
                <a:latin typeface="Arial MT"/>
                <a:cs typeface="Arial MT"/>
              </a:rPr>
              <a:t>Calculate</a:t>
            </a:r>
            <a:r>
              <a:rPr sz="1800" spc="-2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82828"/>
                </a:solidFill>
                <a:latin typeface="Arial MT"/>
                <a:cs typeface="Arial MT"/>
              </a:rPr>
              <a:t>the</a:t>
            </a:r>
            <a:r>
              <a:rPr sz="1800" spc="1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82828"/>
                </a:solidFill>
                <a:latin typeface="Arial MT"/>
                <a:cs typeface="Arial MT"/>
              </a:rPr>
              <a:t>average payload</a:t>
            </a:r>
            <a:r>
              <a:rPr sz="1800" spc="1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800" spc="5" dirty="0">
                <a:solidFill>
                  <a:srgbClr val="282828"/>
                </a:solidFill>
                <a:latin typeface="Arial MT"/>
                <a:cs typeface="Arial MT"/>
              </a:rPr>
              <a:t>mass</a:t>
            </a:r>
            <a:r>
              <a:rPr sz="1800" spc="1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82828"/>
                </a:solidFill>
                <a:latin typeface="Arial MT"/>
                <a:cs typeface="Arial MT"/>
              </a:rPr>
              <a:t>carried </a:t>
            </a:r>
            <a:r>
              <a:rPr sz="1800" spc="-5" dirty="0">
                <a:solidFill>
                  <a:srgbClr val="282828"/>
                </a:solidFill>
                <a:latin typeface="Arial MT"/>
                <a:cs typeface="Arial MT"/>
              </a:rPr>
              <a:t>by</a:t>
            </a:r>
            <a:r>
              <a:rPr sz="1800" spc="1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82828"/>
                </a:solidFill>
                <a:latin typeface="Arial MT"/>
                <a:cs typeface="Arial MT"/>
              </a:rPr>
              <a:t>booster</a:t>
            </a:r>
            <a:r>
              <a:rPr sz="1800" spc="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82828"/>
                </a:solidFill>
                <a:latin typeface="Arial MT"/>
                <a:cs typeface="Arial MT"/>
              </a:rPr>
              <a:t>version F9</a:t>
            </a:r>
            <a:r>
              <a:rPr sz="1800" spc="7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82828"/>
                </a:solidFill>
                <a:latin typeface="Arial MT"/>
                <a:cs typeface="Arial MT"/>
              </a:rPr>
              <a:t>v1.1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00438" y="1412254"/>
            <a:ext cx="5923280" cy="4902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050" spc="-5" dirty="0"/>
              <a:t>Average</a:t>
            </a:r>
            <a:r>
              <a:rPr sz="3050" spc="5" dirty="0"/>
              <a:t> </a:t>
            </a:r>
            <a:r>
              <a:rPr sz="3050" spc="-15" dirty="0"/>
              <a:t>Payload</a:t>
            </a:r>
            <a:r>
              <a:rPr sz="3050" spc="65" dirty="0"/>
              <a:t> </a:t>
            </a:r>
            <a:r>
              <a:rPr sz="3050" spc="-10" dirty="0"/>
              <a:t>Mass</a:t>
            </a:r>
            <a:r>
              <a:rPr sz="3050" spc="-5" dirty="0"/>
              <a:t> </a:t>
            </a:r>
            <a:r>
              <a:rPr sz="3050" dirty="0"/>
              <a:t>by</a:t>
            </a:r>
            <a:r>
              <a:rPr sz="3050" spc="-5" dirty="0"/>
              <a:t> F9</a:t>
            </a:r>
            <a:r>
              <a:rPr sz="3050" spc="-25" dirty="0"/>
              <a:t> </a:t>
            </a:r>
            <a:r>
              <a:rPr sz="3050" dirty="0"/>
              <a:t>v1.1</a:t>
            </a:r>
            <a:endParaRPr sz="3050"/>
          </a:p>
        </p:txBody>
      </p:sp>
      <p:sp>
        <p:nvSpPr>
          <p:cNvPr id="4" name="object 4"/>
          <p:cNvSpPr txBox="1"/>
          <p:nvPr/>
        </p:nvSpPr>
        <p:spPr>
          <a:xfrm>
            <a:off x="1017570" y="5400461"/>
            <a:ext cx="7691120" cy="57912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201295" marR="5080" indent="-189230">
              <a:lnSpc>
                <a:spcPct val="101099"/>
              </a:lnSpc>
              <a:spcBef>
                <a:spcPts val="85"/>
              </a:spcBef>
              <a:buChar char="•"/>
              <a:tabLst>
                <a:tab pos="201930" algn="l"/>
              </a:tabLst>
            </a:pPr>
            <a:r>
              <a:rPr sz="1800" spc="5" dirty="0">
                <a:solidFill>
                  <a:srgbClr val="282828"/>
                </a:solidFill>
                <a:latin typeface="Arial MT"/>
                <a:cs typeface="Arial MT"/>
              </a:rPr>
              <a:t>Used</a:t>
            </a:r>
            <a:r>
              <a:rPr sz="1800" spc="-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82828"/>
                </a:solidFill>
                <a:latin typeface="Arial MT"/>
                <a:cs typeface="Arial MT"/>
              </a:rPr>
              <a:t>the</a:t>
            </a:r>
            <a:r>
              <a:rPr sz="1800" spc="1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800" spc="-25" dirty="0">
                <a:solidFill>
                  <a:srgbClr val="282828"/>
                </a:solidFill>
                <a:latin typeface="Arial MT"/>
                <a:cs typeface="Arial MT"/>
              </a:rPr>
              <a:t>‘AVG()’</a:t>
            </a:r>
            <a:r>
              <a:rPr sz="1800" spc="-1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82828"/>
                </a:solidFill>
                <a:latin typeface="Arial MT"/>
                <a:cs typeface="Arial MT"/>
              </a:rPr>
              <a:t>function</a:t>
            </a:r>
            <a:r>
              <a:rPr sz="1800" spc="-4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800" spc="5" dirty="0">
                <a:solidFill>
                  <a:srgbClr val="282828"/>
                </a:solidFill>
                <a:latin typeface="Arial MT"/>
                <a:cs typeface="Arial MT"/>
              </a:rPr>
              <a:t>to</a:t>
            </a:r>
            <a:r>
              <a:rPr sz="1800" spc="1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82828"/>
                </a:solidFill>
                <a:latin typeface="Arial MT"/>
                <a:cs typeface="Arial MT"/>
              </a:rPr>
              <a:t>return</a:t>
            </a:r>
            <a:r>
              <a:rPr sz="1800" spc="3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82828"/>
                </a:solidFill>
                <a:latin typeface="Arial MT"/>
                <a:cs typeface="Arial MT"/>
              </a:rPr>
              <a:t>and</a:t>
            </a:r>
            <a:r>
              <a:rPr sz="1800" spc="3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82828"/>
                </a:solidFill>
                <a:latin typeface="Arial MT"/>
                <a:cs typeface="Arial MT"/>
              </a:rPr>
              <a:t>dispaly</a:t>
            </a:r>
            <a:r>
              <a:rPr sz="1800" spc="-5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82828"/>
                </a:solidFill>
                <a:latin typeface="Arial MT"/>
                <a:cs typeface="Arial MT"/>
              </a:rPr>
              <a:t>the</a:t>
            </a:r>
            <a:r>
              <a:rPr sz="1800" spc="1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82828"/>
                </a:solidFill>
                <a:latin typeface="Arial MT"/>
                <a:cs typeface="Arial MT"/>
              </a:rPr>
              <a:t>average</a:t>
            </a:r>
            <a:r>
              <a:rPr sz="1800" spc="1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800" spc="5" dirty="0">
                <a:solidFill>
                  <a:srgbClr val="282828"/>
                </a:solidFill>
                <a:latin typeface="Arial MT"/>
                <a:cs typeface="Arial MT"/>
              </a:rPr>
              <a:t>payload</a:t>
            </a:r>
            <a:r>
              <a:rPr sz="1800" spc="-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800" spc="5" dirty="0">
                <a:solidFill>
                  <a:srgbClr val="282828"/>
                </a:solidFill>
                <a:latin typeface="Arial MT"/>
                <a:cs typeface="Arial MT"/>
              </a:rPr>
              <a:t>mass </a:t>
            </a:r>
            <a:r>
              <a:rPr sz="1800" spc="-484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82828"/>
                </a:solidFill>
                <a:latin typeface="Arial MT"/>
                <a:cs typeface="Arial MT"/>
              </a:rPr>
              <a:t>carried</a:t>
            </a:r>
            <a:r>
              <a:rPr sz="1800" spc="-3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800" spc="5" dirty="0">
                <a:solidFill>
                  <a:srgbClr val="282828"/>
                </a:solidFill>
                <a:latin typeface="Arial MT"/>
                <a:cs typeface="Arial MT"/>
              </a:rPr>
              <a:t>by </a:t>
            </a:r>
            <a:r>
              <a:rPr sz="1800" dirty="0">
                <a:solidFill>
                  <a:srgbClr val="282828"/>
                </a:solidFill>
                <a:latin typeface="Arial MT"/>
                <a:cs typeface="Arial MT"/>
              </a:rPr>
              <a:t>booster version</a:t>
            </a:r>
            <a:r>
              <a:rPr sz="1800" spc="-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82828"/>
                </a:solidFill>
                <a:latin typeface="Arial MT"/>
                <a:cs typeface="Arial MT"/>
              </a:rPr>
              <a:t>F9</a:t>
            </a:r>
            <a:r>
              <a:rPr sz="1800" spc="-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82828"/>
                </a:solidFill>
                <a:latin typeface="Arial MT"/>
                <a:cs typeface="Arial MT"/>
              </a:rPr>
              <a:t>v1.1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8976" y="2601467"/>
            <a:ext cx="9738359" cy="2598419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555"/>
              </a:lnSpc>
            </a:pPr>
            <a:fld id="{81D60167-4931-47E6-BA6A-407CBD079E47}" type="slidenum">
              <a:rPr spc="10" dirty="0"/>
              <a:t>36</a:t>
            </a:fld>
            <a:endParaRPr spc="10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00477" y="2098067"/>
            <a:ext cx="7188834" cy="3016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201295" indent="-189230">
              <a:lnSpc>
                <a:spcPct val="100000"/>
              </a:lnSpc>
              <a:spcBef>
                <a:spcPts val="110"/>
              </a:spcBef>
              <a:buChar char="•"/>
              <a:tabLst>
                <a:tab pos="201930" algn="l"/>
              </a:tabLst>
            </a:pPr>
            <a:r>
              <a:rPr sz="1800" dirty="0">
                <a:solidFill>
                  <a:srgbClr val="282828"/>
                </a:solidFill>
                <a:latin typeface="Arial MT"/>
                <a:cs typeface="Arial MT"/>
              </a:rPr>
              <a:t>Find</a:t>
            </a:r>
            <a:r>
              <a:rPr sz="1800" spc="1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82828"/>
                </a:solidFill>
                <a:latin typeface="Arial MT"/>
                <a:cs typeface="Arial MT"/>
              </a:rPr>
              <a:t>the</a:t>
            </a:r>
            <a:r>
              <a:rPr sz="1800" spc="1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82828"/>
                </a:solidFill>
                <a:latin typeface="Arial MT"/>
                <a:cs typeface="Arial MT"/>
              </a:rPr>
              <a:t>dates</a:t>
            </a:r>
            <a:r>
              <a:rPr sz="1800" spc="-1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800" spc="5" dirty="0">
                <a:solidFill>
                  <a:srgbClr val="282828"/>
                </a:solidFill>
                <a:latin typeface="Arial MT"/>
                <a:cs typeface="Arial MT"/>
              </a:rPr>
              <a:t>of</a:t>
            </a:r>
            <a:r>
              <a:rPr sz="1800" spc="1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82828"/>
                </a:solidFill>
                <a:latin typeface="Arial MT"/>
                <a:cs typeface="Arial MT"/>
              </a:rPr>
              <a:t>the</a:t>
            </a:r>
            <a:r>
              <a:rPr sz="1800" spc="1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82828"/>
                </a:solidFill>
                <a:latin typeface="Arial MT"/>
                <a:cs typeface="Arial MT"/>
              </a:rPr>
              <a:t>first</a:t>
            </a:r>
            <a:r>
              <a:rPr sz="1800" spc="-1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800" spc="5" dirty="0">
                <a:solidFill>
                  <a:srgbClr val="282828"/>
                </a:solidFill>
                <a:latin typeface="Arial MT"/>
                <a:cs typeface="Arial MT"/>
              </a:rPr>
              <a:t>successful</a:t>
            </a:r>
            <a:r>
              <a:rPr sz="1800" spc="-5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800" spc="5" dirty="0">
                <a:solidFill>
                  <a:srgbClr val="282828"/>
                </a:solidFill>
                <a:latin typeface="Arial MT"/>
                <a:cs typeface="Arial MT"/>
              </a:rPr>
              <a:t>landing</a:t>
            </a:r>
            <a:r>
              <a:rPr sz="1800" spc="-2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82828"/>
                </a:solidFill>
                <a:latin typeface="Arial MT"/>
                <a:cs typeface="Arial MT"/>
              </a:rPr>
              <a:t>outcome</a:t>
            </a:r>
            <a:r>
              <a:rPr sz="1800" spc="1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800" spc="5" dirty="0">
                <a:solidFill>
                  <a:srgbClr val="282828"/>
                </a:solidFill>
                <a:latin typeface="Arial MT"/>
                <a:cs typeface="Arial MT"/>
              </a:rPr>
              <a:t>on</a:t>
            </a:r>
            <a:r>
              <a:rPr sz="1800" spc="1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82828"/>
                </a:solidFill>
                <a:latin typeface="Arial MT"/>
                <a:cs typeface="Arial MT"/>
              </a:rPr>
              <a:t>ground</a:t>
            </a:r>
            <a:r>
              <a:rPr sz="1800" spc="3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82828"/>
                </a:solidFill>
                <a:latin typeface="Arial MT"/>
                <a:cs typeface="Arial MT"/>
              </a:rPr>
              <a:t>pad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00438" y="1412254"/>
            <a:ext cx="6569709" cy="4902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050" dirty="0"/>
              <a:t>First</a:t>
            </a:r>
            <a:r>
              <a:rPr sz="3050" spc="-30" dirty="0"/>
              <a:t> </a:t>
            </a:r>
            <a:r>
              <a:rPr sz="3050" spc="-5" dirty="0"/>
              <a:t>Successful</a:t>
            </a:r>
            <a:r>
              <a:rPr sz="3050" spc="20" dirty="0"/>
              <a:t> </a:t>
            </a:r>
            <a:r>
              <a:rPr sz="3050" spc="-5" dirty="0"/>
              <a:t>Ground</a:t>
            </a:r>
            <a:r>
              <a:rPr sz="3050" spc="5" dirty="0"/>
              <a:t> </a:t>
            </a:r>
            <a:r>
              <a:rPr sz="3050" spc="-15" dirty="0"/>
              <a:t>Landing</a:t>
            </a:r>
            <a:r>
              <a:rPr sz="3050" spc="65" dirty="0"/>
              <a:t> </a:t>
            </a:r>
            <a:r>
              <a:rPr sz="3050" spc="-10" dirty="0"/>
              <a:t>Date</a:t>
            </a:r>
            <a:endParaRPr sz="3050"/>
          </a:p>
        </p:txBody>
      </p:sp>
      <p:sp>
        <p:nvSpPr>
          <p:cNvPr id="4" name="object 4"/>
          <p:cNvSpPr txBox="1"/>
          <p:nvPr/>
        </p:nvSpPr>
        <p:spPr>
          <a:xfrm>
            <a:off x="700493" y="5758675"/>
            <a:ext cx="7346315" cy="2781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01930" indent="-189865">
              <a:lnSpc>
                <a:spcPct val="100000"/>
              </a:lnSpc>
              <a:spcBef>
                <a:spcPts val="105"/>
              </a:spcBef>
              <a:buChar char="•"/>
              <a:tabLst>
                <a:tab pos="202565" algn="l"/>
              </a:tabLst>
            </a:pPr>
            <a:r>
              <a:rPr sz="1650" dirty="0">
                <a:solidFill>
                  <a:srgbClr val="282828"/>
                </a:solidFill>
                <a:latin typeface="Arial MT"/>
                <a:cs typeface="Arial MT"/>
              </a:rPr>
              <a:t>Used</a:t>
            </a:r>
            <a:r>
              <a:rPr sz="1650" spc="-3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650" spc="-5" dirty="0">
                <a:solidFill>
                  <a:srgbClr val="282828"/>
                </a:solidFill>
                <a:latin typeface="Arial MT"/>
                <a:cs typeface="Arial MT"/>
              </a:rPr>
              <a:t>the</a:t>
            </a:r>
            <a:r>
              <a:rPr sz="1650" spc="-2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650" spc="-5" dirty="0">
                <a:solidFill>
                  <a:srgbClr val="282828"/>
                </a:solidFill>
                <a:latin typeface="Arial MT"/>
                <a:cs typeface="Arial MT"/>
              </a:rPr>
              <a:t>‘MIN()’</a:t>
            </a:r>
            <a:r>
              <a:rPr sz="1650" spc="-114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650" dirty="0">
                <a:solidFill>
                  <a:srgbClr val="282828"/>
                </a:solidFill>
                <a:latin typeface="Arial MT"/>
                <a:cs typeface="Arial MT"/>
              </a:rPr>
              <a:t>function</a:t>
            </a:r>
            <a:r>
              <a:rPr sz="1650" spc="-3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650" spc="-5" dirty="0">
                <a:solidFill>
                  <a:srgbClr val="282828"/>
                </a:solidFill>
                <a:latin typeface="Arial MT"/>
                <a:cs typeface="Arial MT"/>
              </a:rPr>
              <a:t>to</a:t>
            </a:r>
            <a:r>
              <a:rPr sz="1650" spc="-2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650" dirty="0">
                <a:solidFill>
                  <a:srgbClr val="282828"/>
                </a:solidFill>
                <a:latin typeface="Arial MT"/>
                <a:cs typeface="Arial MT"/>
              </a:rPr>
              <a:t>return</a:t>
            </a:r>
            <a:r>
              <a:rPr sz="1650" spc="-5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650" dirty="0">
                <a:solidFill>
                  <a:srgbClr val="282828"/>
                </a:solidFill>
                <a:latin typeface="Arial MT"/>
                <a:cs typeface="Arial MT"/>
              </a:rPr>
              <a:t>and</a:t>
            </a:r>
            <a:r>
              <a:rPr sz="1650" spc="-3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650" dirty="0">
                <a:solidFill>
                  <a:srgbClr val="282828"/>
                </a:solidFill>
                <a:latin typeface="Arial MT"/>
                <a:cs typeface="Arial MT"/>
              </a:rPr>
              <a:t>dispaly</a:t>
            </a:r>
            <a:r>
              <a:rPr sz="1650" spc="-7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650" spc="-5" dirty="0">
                <a:solidFill>
                  <a:srgbClr val="282828"/>
                </a:solidFill>
                <a:latin typeface="Arial MT"/>
                <a:cs typeface="Arial MT"/>
              </a:rPr>
              <a:t>the</a:t>
            </a:r>
            <a:r>
              <a:rPr sz="1650" spc="-2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650" dirty="0">
                <a:solidFill>
                  <a:srgbClr val="282828"/>
                </a:solidFill>
                <a:latin typeface="Arial MT"/>
                <a:cs typeface="Arial MT"/>
              </a:rPr>
              <a:t>first</a:t>
            </a:r>
            <a:r>
              <a:rPr sz="1650" spc="-4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650" dirty="0">
                <a:solidFill>
                  <a:srgbClr val="282828"/>
                </a:solidFill>
                <a:latin typeface="Arial MT"/>
                <a:cs typeface="Arial MT"/>
              </a:rPr>
              <a:t>(oldest)</a:t>
            </a:r>
            <a:r>
              <a:rPr sz="1650" spc="-4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650" dirty="0">
                <a:solidFill>
                  <a:srgbClr val="282828"/>
                </a:solidFill>
                <a:latin typeface="Arial MT"/>
                <a:cs typeface="Arial MT"/>
              </a:rPr>
              <a:t>date</a:t>
            </a:r>
            <a:r>
              <a:rPr sz="1650" spc="-7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650" dirty="0">
                <a:solidFill>
                  <a:srgbClr val="282828"/>
                </a:solidFill>
                <a:latin typeface="Arial MT"/>
                <a:cs typeface="Arial MT"/>
              </a:rPr>
              <a:t>when</a:t>
            </a:r>
            <a:r>
              <a:rPr sz="1650" spc="-2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650" spc="-5" dirty="0">
                <a:solidFill>
                  <a:srgbClr val="282828"/>
                </a:solidFill>
                <a:latin typeface="Arial MT"/>
                <a:cs typeface="Arial MT"/>
              </a:rPr>
              <a:t>first</a:t>
            </a:r>
            <a:endParaRPr sz="1650"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2460" y="2487167"/>
            <a:ext cx="8679179" cy="3247643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889549" y="6018739"/>
            <a:ext cx="7177405" cy="2711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05"/>
              </a:lnSpc>
            </a:pPr>
            <a:r>
              <a:rPr sz="1650" dirty="0">
                <a:solidFill>
                  <a:srgbClr val="282828"/>
                </a:solidFill>
                <a:latin typeface="Arial MT"/>
                <a:cs typeface="Arial MT"/>
              </a:rPr>
              <a:t>successful</a:t>
            </a:r>
            <a:r>
              <a:rPr sz="1650" spc="-6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650" dirty="0">
                <a:solidFill>
                  <a:srgbClr val="282828"/>
                </a:solidFill>
                <a:latin typeface="Arial MT"/>
                <a:cs typeface="Arial MT"/>
              </a:rPr>
              <a:t>landing</a:t>
            </a:r>
            <a:r>
              <a:rPr sz="1650" spc="-4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650" spc="-5" dirty="0">
                <a:solidFill>
                  <a:srgbClr val="282828"/>
                </a:solidFill>
                <a:latin typeface="Arial MT"/>
                <a:cs typeface="Arial MT"/>
              </a:rPr>
              <a:t>outcome</a:t>
            </a:r>
            <a:r>
              <a:rPr sz="1650" spc="-5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650" spc="5" dirty="0">
                <a:solidFill>
                  <a:srgbClr val="282828"/>
                </a:solidFill>
                <a:latin typeface="Arial MT"/>
                <a:cs typeface="Arial MT"/>
              </a:rPr>
              <a:t>on</a:t>
            </a:r>
            <a:r>
              <a:rPr sz="1650" spc="-1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650" spc="-5" dirty="0">
                <a:solidFill>
                  <a:srgbClr val="282828"/>
                </a:solidFill>
                <a:latin typeface="Arial MT"/>
                <a:cs typeface="Arial MT"/>
              </a:rPr>
              <a:t>ground</a:t>
            </a:r>
            <a:r>
              <a:rPr sz="1650" spc="-3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650" dirty="0">
                <a:solidFill>
                  <a:srgbClr val="282828"/>
                </a:solidFill>
                <a:latin typeface="Arial MT"/>
                <a:cs typeface="Arial MT"/>
              </a:rPr>
              <a:t>pad</a:t>
            </a:r>
            <a:r>
              <a:rPr sz="1650" spc="-1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650" spc="-75" dirty="0">
                <a:solidFill>
                  <a:srgbClr val="282828"/>
                </a:solidFill>
                <a:latin typeface="Arial MT"/>
                <a:cs typeface="Arial MT"/>
              </a:rPr>
              <a:t>‘</a:t>
            </a:r>
            <a:r>
              <a:rPr sz="1700" b="1" i="1" spc="-75" dirty="0">
                <a:solidFill>
                  <a:srgbClr val="282828"/>
                </a:solidFill>
                <a:latin typeface="Arial"/>
                <a:cs typeface="Arial"/>
              </a:rPr>
              <a:t>Success</a:t>
            </a:r>
            <a:r>
              <a:rPr sz="1700" b="1" i="1" spc="-150" dirty="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sz="1700" b="1" i="1" spc="-95" dirty="0">
                <a:solidFill>
                  <a:srgbClr val="282828"/>
                </a:solidFill>
                <a:latin typeface="Arial"/>
                <a:cs typeface="Arial"/>
              </a:rPr>
              <a:t>(ground</a:t>
            </a:r>
            <a:r>
              <a:rPr sz="1700" b="1" i="1" spc="-120" dirty="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sz="1700" b="1" i="1" spc="-25" dirty="0">
                <a:solidFill>
                  <a:srgbClr val="282828"/>
                </a:solidFill>
                <a:latin typeface="Arial"/>
                <a:cs typeface="Arial"/>
              </a:rPr>
              <a:t>pad)</a:t>
            </a:r>
            <a:r>
              <a:rPr sz="1650" spc="-25" dirty="0">
                <a:solidFill>
                  <a:srgbClr val="282828"/>
                </a:solidFill>
                <a:latin typeface="Arial MT"/>
                <a:cs typeface="Arial MT"/>
              </a:rPr>
              <a:t>’happened.</a:t>
            </a:r>
            <a:endParaRPr sz="1650">
              <a:latin typeface="Arial MT"/>
              <a:cs typeface="Arial MT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555"/>
              </a:lnSpc>
            </a:pPr>
            <a:fld id="{81D60167-4931-47E6-BA6A-407CBD079E47}" type="slidenum">
              <a:rPr spc="10" dirty="0"/>
              <a:t>37</a:t>
            </a:fld>
            <a:endParaRPr spc="10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00477" y="2102562"/>
            <a:ext cx="8290559" cy="57912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201295" marR="5080" indent="-189230">
              <a:lnSpc>
                <a:spcPct val="101099"/>
              </a:lnSpc>
              <a:spcBef>
                <a:spcPts val="85"/>
              </a:spcBef>
              <a:buChar char="•"/>
              <a:tabLst>
                <a:tab pos="201930" algn="l"/>
              </a:tabLst>
            </a:pPr>
            <a:r>
              <a:rPr sz="1800" spc="5" dirty="0">
                <a:solidFill>
                  <a:srgbClr val="282828"/>
                </a:solidFill>
                <a:latin typeface="Arial MT"/>
                <a:cs typeface="Arial MT"/>
              </a:rPr>
              <a:t>List of </a:t>
            </a:r>
            <a:r>
              <a:rPr sz="1800" dirty="0">
                <a:solidFill>
                  <a:srgbClr val="282828"/>
                </a:solidFill>
                <a:latin typeface="Arial MT"/>
                <a:cs typeface="Arial MT"/>
              </a:rPr>
              <a:t>Boosters </a:t>
            </a:r>
            <a:r>
              <a:rPr sz="1800" spc="5" dirty="0">
                <a:solidFill>
                  <a:srgbClr val="282828"/>
                </a:solidFill>
                <a:latin typeface="Arial MT"/>
                <a:cs typeface="Arial MT"/>
              </a:rPr>
              <a:t>which </a:t>
            </a:r>
            <a:r>
              <a:rPr sz="1800" dirty="0">
                <a:solidFill>
                  <a:srgbClr val="282828"/>
                </a:solidFill>
                <a:latin typeface="Arial MT"/>
                <a:cs typeface="Arial MT"/>
              </a:rPr>
              <a:t>have successfully landed </a:t>
            </a:r>
            <a:r>
              <a:rPr sz="1800" spc="5" dirty="0">
                <a:solidFill>
                  <a:srgbClr val="282828"/>
                </a:solidFill>
                <a:latin typeface="Arial MT"/>
                <a:cs typeface="Arial MT"/>
              </a:rPr>
              <a:t>on </a:t>
            </a:r>
            <a:r>
              <a:rPr sz="1800" dirty="0">
                <a:solidFill>
                  <a:srgbClr val="282828"/>
                </a:solidFill>
                <a:latin typeface="Arial MT"/>
                <a:cs typeface="Arial MT"/>
              </a:rPr>
              <a:t>drone </a:t>
            </a:r>
            <a:r>
              <a:rPr sz="1800" spc="5" dirty="0">
                <a:solidFill>
                  <a:srgbClr val="282828"/>
                </a:solidFill>
                <a:latin typeface="Arial MT"/>
                <a:cs typeface="Arial MT"/>
              </a:rPr>
              <a:t>ship </a:t>
            </a:r>
            <a:r>
              <a:rPr sz="1800" spc="10" dirty="0">
                <a:solidFill>
                  <a:srgbClr val="282828"/>
                </a:solidFill>
                <a:latin typeface="Arial MT"/>
                <a:cs typeface="Arial MT"/>
              </a:rPr>
              <a:t>and </a:t>
            </a:r>
            <a:r>
              <a:rPr sz="1800" dirty="0">
                <a:solidFill>
                  <a:srgbClr val="282828"/>
                </a:solidFill>
                <a:latin typeface="Arial MT"/>
                <a:cs typeface="Arial MT"/>
              </a:rPr>
              <a:t>had payload </a:t>
            </a:r>
            <a:r>
              <a:rPr sz="1800" spc="-49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800" spc="5" dirty="0">
                <a:solidFill>
                  <a:srgbClr val="282828"/>
                </a:solidFill>
                <a:latin typeface="Arial MT"/>
                <a:cs typeface="Arial MT"/>
              </a:rPr>
              <a:t>mass</a:t>
            </a:r>
            <a:r>
              <a:rPr sz="1800" dirty="0">
                <a:solidFill>
                  <a:srgbClr val="282828"/>
                </a:solidFill>
                <a:latin typeface="Arial MT"/>
                <a:cs typeface="Arial MT"/>
              </a:rPr>
              <a:t> greater</a:t>
            </a:r>
            <a:r>
              <a:rPr sz="1800" spc="1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82828"/>
                </a:solidFill>
                <a:latin typeface="Arial MT"/>
                <a:cs typeface="Arial MT"/>
              </a:rPr>
              <a:t>than</a:t>
            </a:r>
            <a:r>
              <a:rPr sz="1800" spc="-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800" spc="5" dirty="0">
                <a:solidFill>
                  <a:srgbClr val="282828"/>
                </a:solidFill>
                <a:latin typeface="Arial MT"/>
                <a:cs typeface="Arial MT"/>
              </a:rPr>
              <a:t>4000</a:t>
            </a:r>
            <a:r>
              <a:rPr sz="1800" spc="-5" dirty="0">
                <a:solidFill>
                  <a:srgbClr val="282828"/>
                </a:solidFill>
                <a:latin typeface="Arial MT"/>
                <a:cs typeface="Arial MT"/>
              </a:rPr>
              <a:t> but</a:t>
            </a:r>
            <a:r>
              <a:rPr sz="1800" spc="1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800" spc="5" dirty="0">
                <a:solidFill>
                  <a:srgbClr val="282828"/>
                </a:solidFill>
                <a:latin typeface="Arial MT"/>
                <a:cs typeface="Arial MT"/>
              </a:rPr>
              <a:t>less</a:t>
            </a:r>
            <a:r>
              <a:rPr sz="1800" spc="-3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82828"/>
                </a:solidFill>
                <a:latin typeface="Arial MT"/>
                <a:cs typeface="Arial MT"/>
              </a:rPr>
              <a:t>than</a:t>
            </a:r>
            <a:r>
              <a:rPr sz="1800" spc="3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800" spc="5" dirty="0">
                <a:solidFill>
                  <a:srgbClr val="282828"/>
                </a:solidFill>
                <a:latin typeface="Arial MT"/>
                <a:cs typeface="Arial MT"/>
              </a:rPr>
              <a:t>6000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00469" y="1502208"/>
            <a:ext cx="8077200" cy="3403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050" dirty="0"/>
              <a:t>Successful</a:t>
            </a:r>
            <a:r>
              <a:rPr sz="2050" spc="-15" dirty="0"/>
              <a:t> </a:t>
            </a:r>
            <a:r>
              <a:rPr sz="2050" spc="5" dirty="0"/>
              <a:t>Drone</a:t>
            </a:r>
            <a:r>
              <a:rPr sz="2050" spc="-45" dirty="0"/>
              <a:t> </a:t>
            </a:r>
            <a:r>
              <a:rPr sz="2050" spc="5" dirty="0"/>
              <a:t>Ship</a:t>
            </a:r>
            <a:r>
              <a:rPr sz="2050" spc="-20" dirty="0"/>
              <a:t> </a:t>
            </a:r>
            <a:r>
              <a:rPr sz="2050" dirty="0"/>
              <a:t>Landing</a:t>
            </a:r>
            <a:r>
              <a:rPr sz="2050" spc="-65" dirty="0"/>
              <a:t> </a:t>
            </a:r>
            <a:r>
              <a:rPr sz="2050" spc="-10" dirty="0"/>
              <a:t>with</a:t>
            </a:r>
            <a:r>
              <a:rPr sz="2050" spc="40" dirty="0"/>
              <a:t> </a:t>
            </a:r>
            <a:r>
              <a:rPr sz="2050" dirty="0"/>
              <a:t>Payload</a:t>
            </a:r>
            <a:r>
              <a:rPr sz="2050" spc="-45" dirty="0"/>
              <a:t> </a:t>
            </a:r>
            <a:r>
              <a:rPr sz="2050" dirty="0"/>
              <a:t>between 4000</a:t>
            </a:r>
            <a:r>
              <a:rPr sz="2050" spc="-65" dirty="0"/>
              <a:t> </a:t>
            </a:r>
            <a:r>
              <a:rPr sz="2050" spc="10" dirty="0"/>
              <a:t>and</a:t>
            </a:r>
            <a:r>
              <a:rPr sz="2050" spc="-20" dirty="0"/>
              <a:t> </a:t>
            </a:r>
            <a:r>
              <a:rPr sz="2050" dirty="0"/>
              <a:t>6000</a:t>
            </a:r>
            <a:endParaRPr sz="205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83336" y="2766060"/>
            <a:ext cx="8543544" cy="2753867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846804" y="5644413"/>
            <a:ext cx="7720330" cy="452755"/>
          </a:xfrm>
          <a:prstGeom prst="rect">
            <a:avLst/>
          </a:prstGeom>
        </p:spPr>
        <p:txBody>
          <a:bodyPr vert="horz" wrap="square" lIns="0" tIns="64135" rIns="0" bIns="0" rtlCol="0">
            <a:spAutoFit/>
          </a:bodyPr>
          <a:lstStyle/>
          <a:p>
            <a:pPr marL="201295" marR="5080" indent="-189230">
              <a:lnSpc>
                <a:spcPct val="79400"/>
              </a:lnSpc>
              <a:spcBef>
                <a:spcPts val="505"/>
              </a:spcBef>
              <a:buChar char="•"/>
              <a:tabLst>
                <a:tab pos="202565" algn="l"/>
              </a:tabLst>
            </a:pPr>
            <a:r>
              <a:rPr sz="1550" spc="10" dirty="0">
                <a:solidFill>
                  <a:srgbClr val="282828"/>
                </a:solidFill>
                <a:latin typeface="Arial MT"/>
                <a:cs typeface="Arial MT"/>
              </a:rPr>
              <a:t>Used </a:t>
            </a:r>
            <a:r>
              <a:rPr sz="1550" spc="5" dirty="0">
                <a:solidFill>
                  <a:srgbClr val="282828"/>
                </a:solidFill>
                <a:latin typeface="Arial MT"/>
                <a:cs typeface="Arial MT"/>
              </a:rPr>
              <a:t>‘Select Distinct’ statement </a:t>
            </a:r>
            <a:r>
              <a:rPr sz="1550" dirty="0">
                <a:solidFill>
                  <a:srgbClr val="282828"/>
                </a:solidFill>
                <a:latin typeface="Arial MT"/>
                <a:cs typeface="Arial MT"/>
              </a:rPr>
              <a:t>to </a:t>
            </a:r>
            <a:r>
              <a:rPr sz="1550" spc="5" dirty="0">
                <a:solidFill>
                  <a:srgbClr val="282828"/>
                </a:solidFill>
                <a:latin typeface="Arial MT"/>
                <a:cs typeface="Arial MT"/>
              </a:rPr>
              <a:t>return </a:t>
            </a:r>
            <a:r>
              <a:rPr sz="1550" spc="10" dirty="0">
                <a:solidFill>
                  <a:srgbClr val="282828"/>
                </a:solidFill>
                <a:latin typeface="Arial MT"/>
                <a:cs typeface="Arial MT"/>
              </a:rPr>
              <a:t>and </a:t>
            </a:r>
            <a:r>
              <a:rPr sz="1550" spc="5" dirty="0">
                <a:solidFill>
                  <a:srgbClr val="282828"/>
                </a:solidFill>
                <a:latin typeface="Arial MT"/>
                <a:cs typeface="Arial MT"/>
              </a:rPr>
              <a:t>list </a:t>
            </a:r>
            <a:r>
              <a:rPr sz="1550" spc="10" dirty="0">
                <a:solidFill>
                  <a:srgbClr val="282828"/>
                </a:solidFill>
                <a:latin typeface="Arial MT"/>
                <a:cs typeface="Arial MT"/>
              </a:rPr>
              <a:t>the </a:t>
            </a:r>
            <a:r>
              <a:rPr sz="1550" spc="5" dirty="0">
                <a:solidFill>
                  <a:srgbClr val="282828"/>
                </a:solidFill>
                <a:latin typeface="Arial MT"/>
                <a:cs typeface="Arial MT"/>
              </a:rPr>
              <a:t>‘unique’ </a:t>
            </a:r>
            <a:r>
              <a:rPr sz="1550" spc="10" dirty="0">
                <a:solidFill>
                  <a:srgbClr val="282828"/>
                </a:solidFill>
                <a:latin typeface="Arial MT"/>
                <a:cs typeface="Arial MT"/>
              </a:rPr>
              <a:t>names of boosters </a:t>
            </a:r>
            <a:r>
              <a:rPr sz="1550" spc="-10" dirty="0">
                <a:solidFill>
                  <a:srgbClr val="282828"/>
                </a:solidFill>
                <a:latin typeface="Arial MT"/>
                <a:cs typeface="Arial MT"/>
              </a:rPr>
              <a:t>with </a:t>
            </a:r>
            <a:r>
              <a:rPr sz="1550" spc="-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550" spc="10" dirty="0">
                <a:solidFill>
                  <a:srgbClr val="282828"/>
                </a:solidFill>
                <a:latin typeface="Arial MT"/>
                <a:cs typeface="Arial MT"/>
              </a:rPr>
              <a:t>operators</a:t>
            </a:r>
            <a:r>
              <a:rPr sz="1550" spc="-1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550" spc="10" dirty="0">
                <a:solidFill>
                  <a:srgbClr val="282828"/>
                </a:solidFill>
                <a:latin typeface="Arial MT"/>
                <a:cs typeface="Arial MT"/>
              </a:rPr>
              <a:t>&gt;4000</a:t>
            </a:r>
            <a:r>
              <a:rPr sz="1550" spc="1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550" spc="10" dirty="0">
                <a:solidFill>
                  <a:srgbClr val="282828"/>
                </a:solidFill>
                <a:latin typeface="Arial MT"/>
                <a:cs typeface="Arial MT"/>
              </a:rPr>
              <a:t>and</a:t>
            </a:r>
            <a:r>
              <a:rPr sz="1550" spc="1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550" spc="10" dirty="0">
                <a:solidFill>
                  <a:srgbClr val="282828"/>
                </a:solidFill>
                <a:latin typeface="Arial MT"/>
                <a:cs typeface="Arial MT"/>
              </a:rPr>
              <a:t>&lt;6000</a:t>
            </a:r>
            <a:r>
              <a:rPr sz="1550" spc="-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550" spc="5" dirty="0">
                <a:solidFill>
                  <a:srgbClr val="282828"/>
                </a:solidFill>
                <a:latin typeface="Arial MT"/>
                <a:cs typeface="Arial MT"/>
              </a:rPr>
              <a:t>to</a:t>
            </a:r>
            <a:r>
              <a:rPr sz="1550" spc="-2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550" spc="10" dirty="0">
                <a:solidFill>
                  <a:srgbClr val="282828"/>
                </a:solidFill>
                <a:latin typeface="Arial MT"/>
                <a:cs typeface="Arial MT"/>
              </a:rPr>
              <a:t>only</a:t>
            </a:r>
            <a:r>
              <a:rPr sz="1550" spc="5" dirty="0">
                <a:solidFill>
                  <a:srgbClr val="282828"/>
                </a:solidFill>
                <a:latin typeface="Arial MT"/>
                <a:cs typeface="Arial MT"/>
              </a:rPr>
              <a:t> list</a:t>
            </a:r>
            <a:r>
              <a:rPr sz="1550" spc="-3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550" spc="10" dirty="0">
                <a:solidFill>
                  <a:srgbClr val="282828"/>
                </a:solidFill>
                <a:latin typeface="Arial MT"/>
                <a:cs typeface="Arial MT"/>
              </a:rPr>
              <a:t>booster</a:t>
            </a:r>
            <a:r>
              <a:rPr sz="1550" dirty="0">
                <a:solidFill>
                  <a:srgbClr val="282828"/>
                </a:solidFill>
                <a:latin typeface="Arial MT"/>
                <a:cs typeface="Arial MT"/>
              </a:rPr>
              <a:t> with</a:t>
            </a:r>
            <a:r>
              <a:rPr sz="1550" spc="3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550" spc="5" dirty="0">
                <a:solidFill>
                  <a:srgbClr val="282828"/>
                </a:solidFill>
                <a:latin typeface="Arial MT"/>
                <a:cs typeface="Arial MT"/>
              </a:rPr>
              <a:t>payloads</a:t>
            </a:r>
            <a:r>
              <a:rPr sz="1550" spc="4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550" spc="5" dirty="0">
                <a:solidFill>
                  <a:srgbClr val="282828"/>
                </a:solidFill>
                <a:latin typeface="Arial MT"/>
                <a:cs typeface="Arial MT"/>
              </a:rPr>
              <a:t>btween</a:t>
            </a:r>
            <a:r>
              <a:rPr sz="1550" spc="4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550" dirty="0">
                <a:solidFill>
                  <a:srgbClr val="282828"/>
                </a:solidFill>
                <a:latin typeface="Arial MT"/>
                <a:cs typeface="Arial MT"/>
              </a:rPr>
              <a:t>4000-6000</a:t>
            </a:r>
            <a:r>
              <a:rPr sz="1550" spc="6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550" spc="-5" dirty="0">
                <a:solidFill>
                  <a:srgbClr val="282828"/>
                </a:solidFill>
                <a:latin typeface="Arial MT"/>
                <a:cs typeface="Arial MT"/>
              </a:rPr>
              <a:t>with</a:t>
            </a:r>
            <a:endParaRPr sz="155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35823" y="6071777"/>
            <a:ext cx="3782695" cy="2489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5"/>
              </a:lnSpc>
            </a:pPr>
            <a:r>
              <a:rPr sz="1550" spc="5" dirty="0">
                <a:solidFill>
                  <a:srgbClr val="282828"/>
                </a:solidFill>
                <a:latin typeface="Arial MT"/>
                <a:cs typeface="Arial MT"/>
              </a:rPr>
              <a:t>landing</a:t>
            </a:r>
            <a:r>
              <a:rPr sz="1550" spc="1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550" spc="10" dirty="0">
                <a:solidFill>
                  <a:srgbClr val="282828"/>
                </a:solidFill>
                <a:latin typeface="Arial MT"/>
                <a:cs typeface="Arial MT"/>
              </a:rPr>
              <a:t>outcome</a:t>
            </a:r>
            <a:r>
              <a:rPr sz="1550" spc="-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550" spc="10" dirty="0">
                <a:solidFill>
                  <a:srgbClr val="282828"/>
                </a:solidFill>
                <a:latin typeface="Arial MT"/>
                <a:cs typeface="Arial MT"/>
              </a:rPr>
              <a:t>of</a:t>
            </a:r>
            <a:r>
              <a:rPr sz="1550" spc="-5" dirty="0">
                <a:solidFill>
                  <a:srgbClr val="282828"/>
                </a:solidFill>
                <a:latin typeface="Arial MT"/>
                <a:cs typeface="Arial MT"/>
              </a:rPr>
              <a:t> ‘Success</a:t>
            </a:r>
            <a:r>
              <a:rPr sz="1550" spc="2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550" spc="10" dirty="0">
                <a:solidFill>
                  <a:srgbClr val="282828"/>
                </a:solidFill>
                <a:latin typeface="Arial MT"/>
                <a:cs typeface="Arial MT"/>
              </a:rPr>
              <a:t>(drone</a:t>
            </a:r>
            <a:r>
              <a:rPr sz="1550" spc="1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550" spc="5" dirty="0">
                <a:solidFill>
                  <a:srgbClr val="282828"/>
                </a:solidFill>
                <a:latin typeface="Arial MT"/>
                <a:cs typeface="Arial MT"/>
              </a:rPr>
              <a:t>ship)’.</a:t>
            </a:r>
            <a:endParaRPr sz="1550">
              <a:latin typeface="Arial MT"/>
              <a:cs typeface="Arial MT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555"/>
              </a:lnSpc>
            </a:pPr>
            <a:fld id="{81D60167-4931-47E6-BA6A-407CBD079E47}" type="slidenum">
              <a:rPr spc="10" dirty="0"/>
              <a:t>38</a:t>
            </a:fld>
            <a:endParaRPr spc="10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68125" y="2165036"/>
            <a:ext cx="7341234" cy="3016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201295" indent="-189230">
              <a:lnSpc>
                <a:spcPct val="100000"/>
              </a:lnSpc>
              <a:spcBef>
                <a:spcPts val="110"/>
              </a:spcBef>
              <a:buChar char="•"/>
              <a:tabLst>
                <a:tab pos="201930" algn="l"/>
              </a:tabLst>
            </a:pPr>
            <a:r>
              <a:rPr sz="1800" spc="5" dirty="0">
                <a:solidFill>
                  <a:srgbClr val="282828"/>
                </a:solidFill>
                <a:latin typeface="Arial MT"/>
                <a:cs typeface="Arial MT"/>
              </a:rPr>
              <a:t>Calculate</a:t>
            </a:r>
            <a:r>
              <a:rPr sz="1800" spc="-3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82828"/>
                </a:solidFill>
                <a:latin typeface="Arial MT"/>
                <a:cs typeface="Arial MT"/>
              </a:rPr>
              <a:t>the</a:t>
            </a:r>
            <a:r>
              <a:rPr sz="1800" spc="1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82828"/>
                </a:solidFill>
                <a:latin typeface="Arial MT"/>
                <a:cs typeface="Arial MT"/>
              </a:rPr>
              <a:t>total </a:t>
            </a:r>
            <a:r>
              <a:rPr sz="1800" spc="5" dirty="0">
                <a:solidFill>
                  <a:srgbClr val="282828"/>
                </a:solidFill>
                <a:latin typeface="Arial MT"/>
                <a:cs typeface="Arial MT"/>
              </a:rPr>
              <a:t>number</a:t>
            </a:r>
            <a:r>
              <a:rPr sz="180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800" spc="5" dirty="0">
                <a:solidFill>
                  <a:srgbClr val="282828"/>
                </a:solidFill>
                <a:latin typeface="Arial MT"/>
                <a:cs typeface="Arial MT"/>
              </a:rPr>
              <a:t>of</a:t>
            </a:r>
            <a:r>
              <a:rPr sz="1800" spc="1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800" spc="5" dirty="0">
                <a:solidFill>
                  <a:srgbClr val="282828"/>
                </a:solidFill>
                <a:latin typeface="Arial MT"/>
                <a:cs typeface="Arial MT"/>
              </a:rPr>
              <a:t>successful</a:t>
            </a:r>
            <a:r>
              <a:rPr sz="1800" spc="-2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82828"/>
                </a:solidFill>
                <a:latin typeface="Arial MT"/>
                <a:cs typeface="Arial MT"/>
              </a:rPr>
              <a:t>and</a:t>
            </a:r>
            <a:r>
              <a:rPr sz="1800" spc="1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82828"/>
                </a:solidFill>
                <a:latin typeface="Arial MT"/>
                <a:cs typeface="Arial MT"/>
              </a:rPr>
              <a:t>failure</a:t>
            </a:r>
            <a:r>
              <a:rPr sz="1800" spc="-2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800" spc="5" dirty="0">
                <a:solidFill>
                  <a:srgbClr val="282828"/>
                </a:solidFill>
                <a:latin typeface="Arial MT"/>
                <a:cs typeface="Arial MT"/>
              </a:rPr>
              <a:t>mission</a:t>
            </a:r>
            <a:r>
              <a:rPr sz="1800" spc="-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800" spc="5" dirty="0">
                <a:solidFill>
                  <a:srgbClr val="282828"/>
                </a:solidFill>
                <a:latin typeface="Arial MT"/>
                <a:cs typeface="Arial MT"/>
              </a:rPr>
              <a:t>outcomes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00559" y="1451859"/>
            <a:ext cx="8478520" cy="4152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550" spc="-5" dirty="0"/>
              <a:t>Total</a:t>
            </a:r>
            <a:r>
              <a:rPr sz="2550" spc="-30" dirty="0"/>
              <a:t> </a:t>
            </a:r>
            <a:r>
              <a:rPr sz="2550" spc="-10" dirty="0"/>
              <a:t>Number</a:t>
            </a:r>
            <a:r>
              <a:rPr sz="2550" spc="75" dirty="0"/>
              <a:t> </a:t>
            </a:r>
            <a:r>
              <a:rPr sz="2550" spc="-10" dirty="0"/>
              <a:t>of</a:t>
            </a:r>
            <a:r>
              <a:rPr sz="2550" spc="10" dirty="0"/>
              <a:t> </a:t>
            </a:r>
            <a:r>
              <a:rPr sz="2550" dirty="0"/>
              <a:t>Successful</a:t>
            </a:r>
            <a:r>
              <a:rPr sz="2550" spc="-25" dirty="0"/>
              <a:t> </a:t>
            </a:r>
            <a:r>
              <a:rPr sz="2550" spc="-10" dirty="0"/>
              <a:t>and</a:t>
            </a:r>
            <a:r>
              <a:rPr sz="2550" spc="40" dirty="0"/>
              <a:t> </a:t>
            </a:r>
            <a:r>
              <a:rPr sz="2550" spc="-5" dirty="0"/>
              <a:t>Failure</a:t>
            </a:r>
            <a:r>
              <a:rPr sz="2550" spc="15" dirty="0"/>
              <a:t> </a:t>
            </a:r>
            <a:r>
              <a:rPr sz="2550" spc="-5" dirty="0"/>
              <a:t>Mission</a:t>
            </a:r>
            <a:r>
              <a:rPr sz="2550" spc="15" dirty="0"/>
              <a:t> </a:t>
            </a:r>
            <a:r>
              <a:rPr sz="2550" spc="-5" dirty="0"/>
              <a:t>Outcomes</a:t>
            </a:r>
            <a:endParaRPr sz="255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5508" y="2532888"/>
            <a:ext cx="8676131" cy="3000756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868125" y="5723621"/>
            <a:ext cx="7384415" cy="3016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201295" indent="-189230">
              <a:lnSpc>
                <a:spcPct val="100000"/>
              </a:lnSpc>
              <a:spcBef>
                <a:spcPts val="110"/>
              </a:spcBef>
              <a:buChar char="•"/>
              <a:tabLst>
                <a:tab pos="201930" algn="l"/>
              </a:tabLst>
            </a:pPr>
            <a:r>
              <a:rPr sz="1800" spc="5" dirty="0">
                <a:solidFill>
                  <a:srgbClr val="282828"/>
                </a:solidFill>
                <a:latin typeface="Arial MT"/>
                <a:cs typeface="Arial MT"/>
              </a:rPr>
              <a:t>Used</a:t>
            </a:r>
            <a:r>
              <a:rPr sz="180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800" spc="5" dirty="0">
                <a:solidFill>
                  <a:srgbClr val="282828"/>
                </a:solidFill>
                <a:latin typeface="Arial MT"/>
                <a:cs typeface="Arial MT"/>
              </a:rPr>
              <a:t>the</a:t>
            </a:r>
            <a:r>
              <a:rPr sz="1800" spc="-1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282828"/>
                </a:solidFill>
                <a:latin typeface="Arial MT"/>
                <a:cs typeface="Arial MT"/>
              </a:rPr>
              <a:t>‘COUNT()’</a:t>
            </a:r>
            <a:r>
              <a:rPr sz="1800" spc="3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82828"/>
                </a:solidFill>
                <a:latin typeface="Arial MT"/>
                <a:cs typeface="Arial MT"/>
              </a:rPr>
              <a:t>together</a:t>
            </a:r>
            <a:r>
              <a:rPr sz="1800" spc="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82828"/>
                </a:solidFill>
                <a:latin typeface="Arial MT"/>
                <a:cs typeface="Arial MT"/>
              </a:rPr>
              <a:t>with</a:t>
            </a:r>
            <a:r>
              <a:rPr sz="1800" spc="2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82828"/>
                </a:solidFill>
                <a:latin typeface="Arial MT"/>
                <a:cs typeface="Arial MT"/>
              </a:rPr>
              <a:t>the</a:t>
            </a:r>
            <a:r>
              <a:rPr sz="1800" spc="2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282828"/>
                </a:solidFill>
                <a:latin typeface="Arial MT"/>
                <a:cs typeface="Arial MT"/>
              </a:rPr>
              <a:t>‘GROUP</a:t>
            </a:r>
            <a:r>
              <a:rPr sz="1800" spc="1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800" spc="5" dirty="0">
                <a:solidFill>
                  <a:srgbClr val="282828"/>
                </a:solidFill>
                <a:latin typeface="Arial MT"/>
                <a:cs typeface="Arial MT"/>
              </a:rPr>
              <a:t>BY’</a:t>
            </a:r>
            <a:r>
              <a:rPr sz="1800" spc="-8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82828"/>
                </a:solidFill>
                <a:latin typeface="Arial MT"/>
                <a:cs typeface="Arial MT"/>
              </a:rPr>
              <a:t>statement</a:t>
            </a:r>
            <a:r>
              <a:rPr sz="1800" spc="-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800" spc="5" dirty="0">
                <a:solidFill>
                  <a:srgbClr val="282828"/>
                </a:solidFill>
                <a:latin typeface="Arial MT"/>
                <a:cs typeface="Arial MT"/>
              </a:rPr>
              <a:t>to </a:t>
            </a:r>
            <a:r>
              <a:rPr sz="1800" dirty="0">
                <a:solidFill>
                  <a:srgbClr val="282828"/>
                </a:solidFill>
                <a:latin typeface="Arial MT"/>
                <a:cs typeface="Arial MT"/>
              </a:rPr>
              <a:t>return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57122" y="6022735"/>
            <a:ext cx="3569335" cy="2825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00"/>
              </a:lnSpc>
            </a:pPr>
            <a:r>
              <a:rPr sz="1800" dirty="0">
                <a:solidFill>
                  <a:srgbClr val="282828"/>
                </a:solidFill>
                <a:latin typeface="Arial MT"/>
                <a:cs typeface="Arial MT"/>
              </a:rPr>
              <a:t>total</a:t>
            </a:r>
            <a:r>
              <a:rPr sz="1800" spc="-3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800" spc="5" dirty="0">
                <a:solidFill>
                  <a:srgbClr val="282828"/>
                </a:solidFill>
                <a:latin typeface="Arial MT"/>
                <a:cs typeface="Arial MT"/>
              </a:rPr>
              <a:t>number of</a:t>
            </a:r>
            <a:r>
              <a:rPr sz="1800" spc="-2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800" spc="5" dirty="0">
                <a:solidFill>
                  <a:srgbClr val="282828"/>
                </a:solidFill>
                <a:latin typeface="Arial MT"/>
                <a:cs typeface="Arial MT"/>
              </a:rPr>
              <a:t>missions</a:t>
            </a:r>
            <a:r>
              <a:rPr sz="1800" spc="-4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282828"/>
                </a:solidFill>
                <a:latin typeface="Arial MT"/>
                <a:cs typeface="Arial MT"/>
              </a:rPr>
              <a:t>outcomes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555"/>
              </a:lnSpc>
            </a:pPr>
            <a:fld id="{81D60167-4931-47E6-BA6A-407CBD079E47}" type="slidenum">
              <a:rPr spc="10" dirty="0"/>
              <a:t>39</a:t>
            </a:fld>
            <a:endParaRPr spc="1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273097" y="6072606"/>
            <a:ext cx="118745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spc="10" dirty="0">
                <a:solidFill>
                  <a:srgbClr val="1C7CDB"/>
                </a:solidFill>
                <a:latin typeface="Arial MT"/>
                <a:cs typeface="Arial MT"/>
              </a:rPr>
              <a:t>4</a:t>
            </a:r>
            <a:endParaRPr sz="13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47691" y="1412254"/>
            <a:ext cx="2037080" cy="4902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050" dirty="0"/>
              <a:t>I</a:t>
            </a:r>
            <a:r>
              <a:rPr sz="3050" spc="-25" dirty="0"/>
              <a:t>n</a:t>
            </a:r>
            <a:r>
              <a:rPr sz="3050" spc="-30" dirty="0"/>
              <a:t>t</a:t>
            </a:r>
            <a:r>
              <a:rPr sz="3050" spc="-15" dirty="0"/>
              <a:t>r</a:t>
            </a:r>
            <a:r>
              <a:rPr sz="3050" spc="-25" dirty="0"/>
              <a:t>o</a:t>
            </a:r>
            <a:r>
              <a:rPr sz="3050" spc="5" dirty="0"/>
              <a:t>d</a:t>
            </a:r>
            <a:r>
              <a:rPr sz="3050" spc="-25" dirty="0"/>
              <a:t>u</a:t>
            </a:r>
            <a:r>
              <a:rPr sz="3050" spc="-40" dirty="0"/>
              <a:t>c</a:t>
            </a:r>
            <a:r>
              <a:rPr sz="3050" dirty="0"/>
              <a:t>t</a:t>
            </a:r>
            <a:r>
              <a:rPr sz="3050" spc="-15" dirty="0"/>
              <a:t>i</a:t>
            </a:r>
            <a:r>
              <a:rPr sz="3050" spc="5" dirty="0"/>
              <a:t>o</a:t>
            </a:r>
            <a:r>
              <a:rPr sz="3050" spc="-5" dirty="0"/>
              <a:t>n</a:t>
            </a:r>
            <a:endParaRPr sz="3050"/>
          </a:p>
        </p:txBody>
      </p:sp>
      <p:sp>
        <p:nvSpPr>
          <p:cNvPr id="4" name="object 4"/>
          <p:cNvSpPr txBox="1"/>
          <p:nvPr/>
        </p:nvSpPr>
        <p:spPr>
          <a:xfrm>
            <a:off x="4934267" y="2381556"/>
            <a:ext cx="4488180" cy="29152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01930" indent="-189865">
              <a:lnSpc>
                <a:spcPct val="100000"/>
              </a:lnSpc>
              <a:spcBef>
                <a:spcPts val="105"/>
              </a:spcBef>
              <a:buChar char="•"/>
              <a:tabLst>
                <a:tab pos="202565" algn="l"/>
              </a:tabLst>
            </a:pPr>
            <a:r>
              <a:rPr sz="1650" spc="-5" dirty="0">
                <a:solidFill>
                  <a:srgbClr val="282828"/>
                </a:solidFill>
                <a:latin typeface="Arial MT"/>
                <a:cs typeface="Arial MT"/>
              </a:rPr>
              <a:t>Project</a:t>
            </a:r>
            <a:r>
              <a:rPr sz="1650" spc="-5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650" spc="-5" dirty="0">
                <a:solidFill>
                  <a:srgbClr val="282828"/>
                </a:solidFill>
                <a:latin typeface="Arial MT"/>
                <a:cs typeface="Arial MT"/>
              </a:rPr>
              <a:t>background</a:t>
            </a:r>
            <a:r>
              <a:rPr sz="1650" spc="-10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650" spc="5" dirty="0">
                <a:solidFill>
                  <a:srgbClr val="282828"/>
                </a:solidFill>
                <a:latin typeface="Arial MT"/>
                <a:cs typeface="Arial MT"/>
              </a:rPr>
              <a:t>and</a:t>
            </a:r>
            <a:r>
              <a:rPr sz="1650" spc="-2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650" spc="-5" dirty="0">
                <a:solidFill>
                  <a:srgbClr val="282828"/>
                </a:solidFill>
                <a:latin typeface="Arial MT"/>
                <a:cs typeface="Arial MT"/>
              </a:rPr>
              <a:t>context</a:t>
            </a:r>
            <a:endParaRPr sz="1650">
              <a:latin typeface="Arial MT"/>
              <a:cs typeface="Arial MT"/>
            </a:endParaRPr>
          </a:p>
          <a:p>
            <a:pPr marL="388620" marR="29209">
              <a:lnSpc>
                <a:spcPts val="1400"/>
              </a:lnSpc>
              <a:spcBef>
                <a:spcPts val="1175"/>
              </a:spcBef>
            </a:pPr>
            <a:r>
              <a:rPr sz="1300" spc="10" dirty="0">
                <a:solidFill>
                  <a:srgbClr val="282828"/>
                </a:solidFill>
                <a:latin typeface="Arial MT"/>
                <a:cs typeface="Arial MT"/>
              </a:rPr>
              <a:t>SpaceX </a:t>
            </a:r>
            <a:r>
              <a:rPr sz="1300" spc="5" dirty="0">
                <a:solidFill>
                  <a:srgbClr val="282828"/>
                </a:solidFill>
                <a:latin typeface="Arial MT"/>
                <a:cs typeface="Arial MT"/>
              </a:rPr>
              <a:t>advertises Falcon </a:t>
            </a:r>
            <a:r>
              <a:rPr sz="1300" spc="10" dirty="0">
                <a:solidFill>
                  <a:srgbClr val="282828"/>
                </a:solidFill>
                <a:latin typeface="Arial MT"/>
                <a:cs typeface="Arial MT"/>
              </a:rPr>
              <a:t>9 </a:t>
            </a:r>
            <a:r>
              <a:rPr sz="1300" spc="5" dirty="0">
                <a:solidFill>
                  <a:srgbClr val="282828"/>
                </a:solidFill>
                <a:latin typeface="Arial MT"/>
                <a:cs typeface="Arial MT"/>
              </a:rPr>
              <a:t>rocket launches </a:t>
            </a:r>
            <a:r>
              <a:rPr sz="1300" spc="10" dirty="0">
                <a:solidFill>
                  <a:srgbClr val="282828"/>
                </a:solidFill>
                <a:latin typeface="Arial MT"/>
                <a:cs typeface="Arial MT"/>
              </a:rPr>
              <a:t>on </a:t>
            </a:r>
            <a:r>
              <a:rPr sz="1300" spc="5" dirty="0">
                <a:solidFill>
                  <a:srgbClr val="282828"/>
                </a:solidFill>
                <a:latin typeface="Arial MT"/>
                <a:cs typeface="Arial MT"/>
              </a:rPr>
              <a:t>its </a:t>
            </a:r>
            <a:r>
              <a:rPr sz="1300" spc="1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300" dirty="0">
                <a:solidFill>
                  <a:srgbClr val="282828"/>
                </a:solidFill>
                <a:latin typeface="Arial MT"/>
                <a:cs typeface="Arial MT"/>
              </a:rPr>
              <a:t>website with </a:t>
            </a:r>
            <a:r>
              <a:rPr sz="1300" spc="10" dirty="0">
                <a:solidFill>
                  <a:srgbClr val="282828"/>
                </a:solidFill>
                <a:latin typeface="Arial MT"/>
                <a:cs typeface="Arial MT"/>
              </a:rPr>
              <a:t>a </a:t>
            </a:r>
            <a:r>
              <a:rPr sz="1300" spc="5" dirty="0">
                <a:solidFill>
                  <a:srgbClr val="282828"/>
                </a:solidFill>
                <a:latin typeface="Arial MT"/>
                <a:cs typeface="Arial MT"/>
              </a:rPr>
              <a:t>cost </a:t>
            </a:r>
            <a:r>
              <a:rPr sz="1300" dirty="0">
                <a:solidFill>
                  <a:srgbClr val="282828"/>
                </a:solidFill>
                <a:latin typeface="Arial MT"/>
                <a:cs typeface="Arial MT"/>
              </a:rPr>
              <a:t>of </a:t>
            </a:r>
            <a:r>
              <a:rPr sz="1300" spc="5" dirty="0">
                <a:solidFill>
                  <a:srgbClr val="282828"/>
                </a:solidFill>
                <a:latin typeface="Arial MT"/>
                <a:cs typeface="Arial MT"/>
              </a:rPr>
              <a:t>62 </a:t>
            </a:r>
            <a:r>
              <a:rPr sz="1300" dirty="0">
                <a:solidFill>
                  <a:srgbClr val="282828"/>
                </a:solidFill>
                <a:latin typeface="Arial MT"/>
                <a:cs typeface="Arial MT"/>
              </a:rPr>
              <a:t>million </a:t>
            </a:r>
            <a:r>
              <a:rPr sz="1300" spc="5" dirty="0">
                <a:solidFill>
                  <a:srgbClr val="282828"/>
                </a:solidFill>
                <a:latin typeface="Arial MT"/>
                <a:cs typeface="Arial MT"/>
              </a:rPr>
              <a:t>dollars; other </a:t>
            </a:r>
            <a:r>
              <a:rPr sz="1300" spc="-5" dirty="0">
                <a:solidFill>
                  <a:srgbClr val="282828"/>
                </a:solidFill>
                <a:latin typeface="Arial MT"/>
                <a:cs typeface="Arial MT"/>
              </a:rPr>
              <a:t>providers </a:t>
            </a:r>
            <a:r>
              <a:rPr sz="1300" spc="-35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300" spc="5" dirty="0">
                <a:solidFill>
                  <a:srgbClr val="282828"/>
                </a:solidFill>
                <a:latin typeface="Arial MT"/>
                <a:cs typeface="Arial MT"/>
              </a:rPr>
              <a:t>cost</a:t>
            </a:r>
            <a:r>
              <a:rPr sz="1300" spc="-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300" spc="-10" dirty="0">
                <a:solidFill>
                  <a:srgbClr val="282828"/>
                </a:solidFill>
                <a:latin typeface="Arial MT"/>
                <a:cs typeface="Arial MT"/>
              </a:rPr>
              <a:t>upward</a:t>
            </a:r>
            <a:r>
              <a:rPr sz="1300" spc="5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300" dirty="0">
                <a:solidFill>
                  <a:srgbClr val="282828"/>
                </a:solidFill>
                <a:latin typeface="Arial MT"/>
                <a:cs typeface="Arial MT"/>
              </a:rPr>
              <a:t>of</a:t>
            </a:r>
            <a:r>
              <a:rPr sz="1300" spc="2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300" spc="-5" dirty="0">
                <a:solidFill>
                  <a:srgbClr val="282828"/>
                </a:solidFill>
                <a:latin typeface="Arial MT"/>
                <a:cs typeface="Arial MT"/>
              </a:rPr>
              <a:t>165</a:t>
            </a:r>
            <a:r>
              <a:rPr sz="1300" spc="1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300" dirty="0">
                <a:solidFill>
                  <a:srgbClr val="282828"/>
                </a:solidFill>
                <a:latin typeface="Arial MT"/>
                <a:cs typeface="Arial MT"/>
              </a:rPr>
              <a:t>million</a:t>
            </a:r>
            <a:r>
              <a:rPr sz="1300" spc="-5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300" dirty="0">
                <a:solidFill>
                  <a:srgbClr val="282828"/>
                </a:solidFill>
                <a:latin typeface="Arial MT"/>
                <a:cs typeface="Arial MT"/>
              </a:rPr>
              <a:t>dollars</a:t>
            </a:r>
            <a:r>
              <a:rPr sz="1300" spc="-2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300" spc="5" dirty="0">
                <a:solidFill>
                  <a:srgbClr val="282828"/>
                </a:solidFill>
                <a:latin typeface="Arial MT"/>
                <a:cs typeface="Arial MT"/>
              </a:rPr>
              <a:t>each,</a:t>
            </a:r>
            <a:r>
              <a:rPr sz="1300" spc="-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300" spc="10" dirty="0">
                <a:solidFill>
                  <a:srgbClr val="282828"/>
                </a:solidFill>
                <a:latin typeface="Arial MT"/>
                <a:cs typeface="Arial MT"/>
              </a:rPr>
              <a:t>much</a:t>
            </a:r>
            <a:r>
              <a:rPr sz="1300" spc="-1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300" dirty="0">
                <a:solidFill>
                  <a:srgbClr val="282828"/>
                </a:solidFill>
                <a:latin typeface="Arial MT"/>
                <a:cs typeface="Arial MT"/>
              </a:rPr>
              <a:t>of</a:t>
            </a:r>
            <a:r>
              <a:rPr sz="1300" spc="10" dirty="0">
                <a:solidFill>
                  <a:srgbClr val="282828"/>
                </a:solidFill>
                <a:latin typeface="Arial MT"/>
                <a:cs typeface="Arial MT"/>
              </a:rPr>
              <a:t> the </a:t>
            </a:r>
            <a:r>
              <a:rPr sz="1300" spc="1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300" spc="5" dirty="0">
                <a:solidFill>
                  <a:srgbClr val="282828"/>
                </a:solidFill>
                <a:latin typeface="Arial MT"/>
                <a:cs typeface="Arial MT"/>
              </a:rPr>
              <a:t>savings</a:t>
            </a:r>
            <a:r>
              <a:rPr sz="1300" spc="-2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300" spc="-5" dirty="0">
                <a:solidFill>
                  <a:srgbClr val="282828"/>
                </a:solidFill>
                <a:latin typeface="Arial MT"/>
                <a:cs typeface="Arial MT"/>
              </a:rPr>
              <a:t>is</a:t>
            </a:r>
            <a:r>
              <a:rPr sz="1300" spc="5" dirty="0">
                <a:solidFill>
                  <a:srgbClr val="282828"/>
                </a:solidFill>
                <a:latin typeface="Arial MT"/>
                <a:cs typeface="Arial MT"/>
              </a:rPr>
              <a:t> because</a:t>
            </a:r>
            <a:r>
              <a:rPr sz="1300" spc="-4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300" spc="5" dirty="0">
                <a:solidFill>
                  <a:srgbClr val="282828"/>
                </a:solidFill>
                <a:latin typeface="Arial MT"/>
                <a:cs typeface="Arial MT"/>
              </a:rPr>
              <a:t>SpaceX</a:t>
            </a:r>
            <a:r>
              <a:rPr sz="1300" spc="-2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300" spc="5" dirty="0">
                <a:solidFill>
                  <a:srgbClr val="282828"/>
                </a:solidFill>
                <a:latin typeface="Arial MT"/>
                <a:cs typeface="Arial MT"/>
              </a:rPr>
              <a:t>can</a:t>
            </a:r>
            <a:r>
              <a:rPr sz="130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300" spc="10" dirty="0">
                <a:solidFill>
                  <a:srgbClr val="282828"/>
                </a:solidFill>
                <a:latin typeface="Arial MT"/>
                <a:cs typeface="Arial MT"/>
              </a:rPr>
              <a:t>reuse</a:t>
            </a:r>
            <a:r>
              <a:rPr sz="1300" spc="-1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300" spc="5" dirty="0">
                <a:solidFill>
                  <a:srgbClr val="282828"/>
                </a:solidFill>
                <a:latin typeface="Arial MT"/>
                <a:cs typeface="Arial MT"/>
              </a:rPr>
              <a:t>the</a:t>
            </a:r>
            <a:r>
              <a:rPr sz="130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300" spc="5" dirty="0">
                <a:solidFill>
                  <a:srgbClr val="282828"/>
                </a:solidFill>
                <a:latin typeface="Arial MT"/>
                <a:cs typeface="Arial MT"/>
              </a:rPr>
              <a:t>first</a:t>
            </a:r>
            <a:r>
              <a:rPr sz="130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300" spc="5" dirty="0">
                <a:solidFill>
                  <a:srgbClr val="282828"/>
                </a:solidFill>
                <a:latin typeface="Arial MT"/>
                <a:cs typeface="Arial MT"/>
              </a:rPr>
              <a:t>stage.</a:t>
            </a:r>
            <a:endParaRPr sz="1300">
              <a:latin typeface="Arial MT"/>
              <a:cs typeface="Arial MT"/>
            </a:endParaRPr>
          </a:p>
          <a:p>
            <a:pPr marL="388620">
              <a:lnSpc>
                <a:spcPts val="1280"/>
              </a:lnSpc>
            </a:pPr>
            <a:r>
              <a:rPr sz="1300" spc="5" dirty="0">
                <a:solidFill>
                  <a:srgbClr val="282828"/>
                </a:solidFill>
                <a:latin typeface="Arial MT"/>
                <a:cs typeface="Arial MT"/>
              </a:rPr>
              <a:t>Therefore</a:t>
            </a:r>
            <a:r>
              <a:rPr sz="1300" dirty="0">
                <a:solidFill>
                  <a:srgbClr val="282828"/>
                </a:solidFill>
                <a:latin typeface="Arial MT"/>
                <a:cs typeface="Arial MT"/>
              </a:rPr>
              <a:t> if </a:t>
            </a:r>
            <a:r>
              <a:rPr sz="1300" spc="-10" dirty="0">
                <a:solidFill>
                  <a:srgbClr val="282828"/>
                </a:solidFill>
                <a:latin typeface="Arial MT"/>
                <a:cs typeface="Arial MT"/>
              </a:rPr>
              <a:t>we</a:t>
            </a:r>
            <a:r>
              <a:rPr sz="1300" spc="3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300" spc="5" dirty="0">
                <a:solidFill>
                  <a:srgbClr val="282828"/>
                </a:solidFill>
                <a:latin typeface="Arial MT"/>
                <a:cs typeface="Arial MT"/>
              </a:rPr>
              <a:t>can </a:t>
            </a:r>
            <a:r>
              <a:rPr sz="1300" spc="-5" dirty="0">
                <a:solidFill>
                  <a:srgbClr val="282828"/>
                </a:solidFill>
                <a:latin typeface="Arial MT"/>
                <a:cs typeface="Arial MT"/>
              </a:rPr>
              <a:t>determine</a:t>
            </a:r>
            <a:r>
              <a:rPr sz="1300" spc="2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300" dirty="0">
                <a:solidFill>
                  <a:srgbClr val="282828"/>
                </a:solidFill>
                <a:latin typeface="Arial MT"/>
                <a:cs typeface="Arial MT"/>
              </a:rPr>
              <a:t>if</a:t>
            </a:r>
            <a:r>
              <a:rPr sz="1300" spc="2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300" spc="10" dirty="0">
                <a:solidFill>
                  <a:srgbClr val="282828"/>
                </a:solidFill>
                <a:latin typeface="Arial MT"/>
                <a:cs typeface="Arial MT"/>
              </a:rPr>
              <a:t>the</a:t>
            </a:r>
            <a:r>
              <a:rPr sz="1300" dirty="0">
                <a:solidFill>
                  <a:srgbClr val="282828"/>
                </a:solidFill>
                <a:latin typeface="Arial MT"/>
                <a:cs typeface="Arial MT"/>
              </a:rPr>
              <a:t> first</a:t>
            </a:r>
            <a:r>
              <a:rPr sz="1300" spc="2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300" spc="5" dirty="0">
                <a:solidFill>
                  <a:srgbClr val="282828"/>
                </a:solidFill>
                <a:latin typeface="Arial MT"/>
                <a:cs typeface="Arial MT"/>
              </a:rPr>
              <a:t>stage</a:t>
            </a:r>
            <a:r>
              <a:rPr sz="1300" spc="-1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300" spc="-10" dirty="0">
                <a:solidFill>
                  <a:srgbClr val="282828"/>
                </a:solidFill>
                <a:latin typeface="Arial MT"/>
                <a:cs typeface="Arial MT"/>
              </a:rPr>
              <a:t>will</a:t>
            </a:r>
            <a:r>
              <a:rPr sz="1300" spc="-5" dirty="0">
                <a:solidFill>
                  <a:srgbClr val="282828"/>
                </a:solidFill>
                <a:latin typeface="Arial MT"/>
                <a:cs typeface="Arial MT"/>
              </a:rPr>
              <a:t> land,</a:t>
            </a:r>
            <a:endParaRPr sz="1300">
              <a:latin typeface="Arial MT"/>
              <a:cs typeface="Arial MT"/>
            </a:endParaRPr>
          </a:p>
          <a:p>
            <a:pPr marL="388620" marR="5080">
              <a:lnSpc>
                <a:spcPts val="1430"/>
              </a:lnSpc>
              <a:spcBef>
                <a:spcPts val="130"/>
              </a:spcBef>
            </a:pPr>
            <a:r>
              <a:rPr sz="1300" spc="-5" dirty="0">
                <a:solidFill>
                  <a:srgbClr val="282828"/>
                </a:solidFill>
                <a:latin typeface="Arial MT"/>
                <a:cs typeface="Arial MT"/>
              </a:rPr>
              <a:t>we </a:t>
            </a:r>
            <a:r>
              <a:rPr sz="1300" spc="5" dirty="0">
                <a:solidFill>
                  <a:srgbClr val="282828"/>
                </a:solidFill>
                <a:latin typeface="Arial MT"/>
                <a:cs typeface="Arial MT"/>
              </a:rPr>
              <a:t>can determine the cost </a:t>
            </a:r>
            <a:r>
              <a:rPr sz="1300" spc="10" dirty="0">
                <a:solidFill>
                  <a:srgbClr val="282828"/>
                </a:solidFill>
                <a:latin typeface="Arial MT"/>
                <a:cs typeface="Arial MT"/>
              </a:rPr>
              <a:t>of a </a:t>
            </a:r>
            <a:r>
              <a:rPr sz="1300" dirty="0">
                <a:solidFill>
                  <a:srgbClr val="282828"/>
                </a:solidFill>
                <a:latin typeface="Arial MT"/>
                <a:cs typeface="Arial MT"/>
              </a:rPr>
              <a:t>launch. This </a:t>
            </a:r>
            <a:r>
              <a:rPr sz="1300" spc="5" dirty="0">
                <a:solidFill>
                  <a:srgbClr val="282828"/>
                </a:solidFill>
                <a:latin typeface="Arial MT"/>
                <a:cs typeface="Arial MT"/>
              </a:rPr>
              <a:t>information </a:t>
            </a:r>
            <a:r>
              <a:rPr sz="1300" spc="-35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300" spc="5" dirty="0">
                <a:solidFill>
                  <a:srgbClr val="282828"/>
                </a:solidFill>
                <a:latin typeface="Arial MT"/>
                <a:cs typeface="Arial MT"/>
              </a:rPr>
              <a:t>can </a:t>
            </a:r>
            <a:r>
              <a:rPr sz="1300" spc="10" dirty="0">
                <a:solidFill>
                  <a:srgbClr val="282828"/>
                </a:solidFill>
                <a:latin typeface="Arial MT"/>
                <a:cs typeface="Arial MT"/>
              </a:rPr>
              <a:t>be </a:t>
            </a:r>
            <a:r>
              <a:rPr sz="1300" spc="5" dirty="0">
                <a:solidFill>
                  <a:srgbClr val="282828"/>
                </a:solidFill>
                <a:latin typeface="Arial MT"/>
                <a:cs typeface="Arial MT"/>
              </a:rPr>
              <a:t>used </a:t>
            </a:r>
            <a:r>
              <a:rPr sz="1300" dirty="0">
                <a:solidFill>
                  <a:srgbClr val="282828"/>
                </a:solidFill>
                <a:latin typeface="Arial MT"/>
                <a:cs typeface="Arial MT"/>
              </a:rPr>
              <a:t>if </a:t>
            </a:r>
            <a:r>
              <a:rPr sz="1300" spc="10" dirty="0">
                <a:solidFill>
                  <a:srgbClr val="282828"/>
                </a:solidFill>
                <a:latin typeface="Arial MT"/>
                <a:cs typeface="Arial MT"/>
              </a:rPr>
              <a:t>an </a:t>
            </a:r>
            <a:r>
              <a:rPr sz="1300" spc="5" dirty="0">
                <a:solidFill>
                  <a:srgbClr val="282828"/>
                </a:solidFill>
                <a:latin typeface="Arial MT"/>
                <a:cs typeface="Arial MT"/>
              </a:rPr>
              <a:t>alternate </a:t>
            </a:r>
            <a:r>
              <a:rPr sz="1300" spc="-5" dirty="0">
                <a:solidFill>
                  <a:srgbClr val="282828"/>
                </a:solidFill>
                <a:latin typeface="Arial MT"/>
                <a:cs typeface="Arial MT"/>
              </a:rPr>
              <a:t>company </a:t>
            </a:r>
            <a:r>
              <a:rPr sz="1300" spc="-10" dirty="0">
                <a:solidFill>
                  <a:srgbClr val="282828"/>
                </a:solidFill>
                <a:latin typeface="Arial MT"/>
                <a:cs typeface="Arial MT"/>
              </a:rPr>
              <a:t>wants </a:t>
            </a:r>
            <a:r>
              <a:rPr sz="1300" spc="15" dirty="0">
                <a:solidFill>
                  <a:srgbClr val="282828"/>
                </a:solidFill>
                <a:latin typeface="Arial MT"/>
                <a:cs typeface="Arial MT"/>
              </a:rPr>
              <a:t>to </a:t>
            </a:r>
            <a:r>
              <a:rPr sz="1300" dirty="0">
                <a:solidFill>
                  <a:srgbClr val="282828"/>
                </a:solidFill>
                <a:latin typeface="Arial MT"/>
                <a:cs typeface="Arial MT"/>
              </a:rPr>
              <a:t>bid </a:t>
            </a:r>
            <a:r>
              <a:rPr sz="1300" spc="5" dirty="0">
                <a:solidFill>
                  <a:srgbClr val="282828"/>
                </a:solidFill>
                <a:latin typeface="Arial MT"/>
                <a:cs typeface="Arial MT"/>
              </a:rPr>
              <a:t> against</a:t>
            </a:r>
            <a:r>
              <a:rPr sz="1300" spc="-3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300" spc="5" dirty="0">
                <a:solidFill>
                  <a:srgbClr val="282828"/>
                </a:solidFill>
                <a:latin typeface="Arial MT"/>
                <a:cs typeface="Arial MT"/>
              </a:rPr>
              <a:t>SpaceX</a:t>
            </a:r>
            <a:r>
              <a:rPr sz="1300" spc="-3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300" dirty="0">
                <a:solidFill>
                  <a:srgbClr val="282828"/>
                </a:solidFill>
                <a:latin typeface="Arial MT"/>
                <a:cs typeface="Arial MT"/>
              </a:rPr>
              <a:t>for</a:t>
            </a:r>
            <a:r>
              <a:rPr sz="1300" spc="1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300" spc="10" dirty="0">
                <a:solidFill>
                  <a:srgbClr val="282828"/>
                </a:solidFill>
                <a:latin typeface="Arial MT"/>
                <a:cs typeface="Arial MT"/>
              </a:rPr>
              <a:t>a </a:t>
            </a:r>
            <a:r>
              <a:rPr sz="1300" spc="5" dirty="0">
                <a:solidFill>
                  <a:srgbClr val="282828"/>
                </a:solidFill>
                <a:latin typeface="Arial MT"/>
                <a:cs typeface="Arial MT"/>
              </a:rPr>
              <a:t>rocket</a:t>
            </a:r>
            <a:r>
              <a:rPr sz="1300" spc="-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300" spc="5" dirty="0">
                <a:solidFill>
                  <a:srgbClr val="282828"/>
                </a:solidFill>
                <a:latin typeface="Arial MT"/>
                <a:cs typeface="Arial MT"/>
              </a:rPr>
              <a:t>launch</a:t>
            </a:r>
            <a:r>
              <a:rPr sz="800" spc="5" dirty="0">
                <a:solidFill>
                  <a:srgbClr val="282828"/>
                </a:solidFill>
                <a:latin typeface="Arial MT"/>
                <a:cs typeface="Arial MT"/>
              </a:rPr>
              <a:t>.</a:t>
            </a:r>
            <a:endParaRPr sz="800">
              <a:latin typeface="Arial MT"/>
              <a:cs typeface="Arial MT"/>
            </a:endParaRPr>
          </a:p>
          <a:p>
            <a:pPr marL="201930" indent="-189865">
              <a:lnSpc>
                <a:spcPct val="100000"/>
              </a:lnSpc>
              <a:spcBef>
                <a:spcPts val="865"/>
              </a:spcBef>
              <a:buChar char="•"/>
              <a:tabLst>
                <a:tab pos="202565" algn="l"/>
              </a:tabLst>
            </a:pPr>
            <a:r>
              <a:rPr sz="1650" dirty="0">
                <a:solidFill>
                  <a:srgbClr val="282828"/>
                </a:solidFill>
                <a:latin typeface="Arial MT"/>
                <a:cs typeface="Arial MT"/>
              </a:rPr>
              <a:t>Problems</a:t>
            </a:r>
            <a:r>
              <a:rPr sz="1650" spc="-9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650" spc="-5" dirty="0">
                <a:solidFill>
                  <a:srgbClr val="282828"/>
                </a:solidFill>
                <a:latin typeface="Arial MT"/>
                <a:cs typeface="Arial MT"/>
              </a:rPr>
              <a:t>you</a:t>
            </a:r>
            <a:r>
              <a:rPr sz="1650" spc="-3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650" spc="-5" dirty="0">
                <a:solidFill>
                  <a:srgbClr val="282828"/>
                </a:solidFill>
                <a:latin typeface="Arial MT"/>
                <a:cs typeface="Arial MT"/>
              </a:rPr>
              <a:t>want</a:t>
            </a:r>
            <a:r>
              <a:rPr sz="1650" spc="-5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650" spc="-5" dirty="0">
                <a:solidFill>
                  <a:srgbClr val="282828"/>
                </a:solidFill>
                <a:latin typeface="Arial MT"/>
                <a:cs typeface="Arial MT"/>
              </a:rPr>
              <a:t>to</a:t>
            </a:r>
            <a:r>
              <a:rPr sz="1650" spc="-3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650" dirty="0">
                <a:solidFill>
                  <a:srgbClr val="282828"/>
                </a:solidFill>
                <a:latin typeface="Arial MT"/>
                <a:cs typeface="Arial MT"/>
              </a:rPr>
              <a:t>find</a:t>
            </a:r>
            <a:r>
              <a:rPr sz="1650" spc="-4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650" dirty="0">
                <a:solidFill>
                  <a:srgbClr val="282828"/>
                </a:solidFill>
                <a:latin typeface="Arial MT"/>
                <a:cs typeface="Arial MT"/>
              </a:rPr>
              <a:t>answers</a:t>
            </a:r>
            <a:endParaRPr sz="1650">
              <a:latin typeface="Arial MT"/>
              <a:cs typeface="Arial MT"/>
            </a:endParaRPr>
          </a:p>
          <a:p>
            <a:pPr marL="388620" marR="222885">
              <a:lnSpc>
                <a:spcPct val="91200"/>
              </a:lnSpc>
              <a:spcBef>
                <a:spcPts val="1170"/>
              </a:spcBef>
            </a:pPr>
            <a:r>
              <a:rPr sz="1300" spc="5" dirty="0">
                <a:solidFill>
                  <a:srgbClr val="282828"/>
                </a:solidFill>
                <a:latin typeface="Arial MT"/>
                <a:cs typeface="Arial MT"/>
              </a:rPr>
              <a:t>In </a:t>
            </a:r>
            <a:r>
              <a:rPr sz="1300" dirty="0">
                <a:solidFill>
                  <a:srgbClr val="282828"/>
                </a:solidFill>
                <a:latin typeface="Arial MT"/>
                <a:cs typeface="Arial MT"/>
              </a:rPr>
              <a:t>this </a:t>
            </a:r>
            <a:r>
              <a:rPr sz="1300" spc="5" dirty="0">
                <a:solidFill>
                  <a:srgbClr val="282828"/>
                </a:solidFill>
                <a:latin typeface="Arial MT"/>
                <a:cs typeface="Arial MT"/>
              </a:rPr>
              <a:t>capstone, </a:t>
            </a:r>
            <a:r>
              <a:rPr sz="1300" spc="-10" dirty="0">
                <a:solidFill>
                  <a:srgbClr val="282828"/>
                </a:solidFill>
                <a:latin typeface="Arial MT"/>
                <a:cs typeface="Arial MT"/>
              </a:rPr>
              <a:t>we </a:t>
            </a:r>
            <a:r>
              <a:rPr sz="1300" spc="-5" dirty="0">
                <a:solidFill>
                  <a:srgbClr val="282828"/>
                </a:solidFill>
                <a:latin typeface="Arial MT"/>
                <a:cs typeface="Arial MT"/>
              </a:rPr>
              <a:t>will </a:t>
            </a:r>
            <a:r>
              <a:rPr sz="1300" spc="5" dirty="0">
                <a:solidFill>
                  <a:srgbClr val="282828"/>
                </a:solidFill>
                <a:latin typeface="Arial MT"/>
                <a:cs typeface="Arial MT"/>
              </a:rPr>
              <a:t>predict </a:t>
            </a:r>
            <a:r>
              <a:rPr sz="1300" dirty="0">
                <a:solidFill>
                  <a:srgbClr val="282828"/>
                </a:solidFill>
                <a:latin typeface="Arial MT"/>
                <a:cs typeface="Arial MT"/>
              </a:rPr>
              <a:t>if </a:t>
            </a:r>
            <a:r>
              <a:rPr sz="1300" spc="5" dirty="0">
                <a:solidFill>
                  <a:srgbClr val="282828"/>
                </a:solidFill>
                <a:latin typeface="Arial MT"/>
                <a:cs typeface="Arial MT"/>
              </a:rPr>
              <a:t>the Falcon </a:t>
            </a:r>
            <a:r>
              <a:rPr sz="1300" spc="10" dirty="0">
                <a:solidFill>
                  <a:srgbClr val="282828"/>
                </a:solidFill>
                <a:latin typeface="Arial MT"/>
                <a:cs typeface="Arial MT"/>
              </a:rPr>
              <a:t>9 </a:t>
            </a:r>
            <a:r>
              <a:rPr sz="1300" spc="5" dirty="0">
                <a:solidFill>
                  <a:srgbClr val="282828"/>
                </a:solidFill>
                <a:latin typeface="Arial MT"/>
                <a:cs typeface="Arial MT"/>
              </a:rPr>
              <a:t>first </a:t>
            </a:r>
            <a:r>
              <a:rPr sz="1300" spc="1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300" spc="5" dirty="0">
                <a:solidFill>
                  <a:srgbClr val="282828"/>
                </a:solidFill>
                <a:latin typeface="Arial MT"/>
                <a:cs typeface="Arial MT"/>
              </a:rPr>
              <a:t>stage</a:t>
            </a:r>
            <a:r>
              <a:rPr sz="130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300" spc="-10" dirty="0">
                <a:solidFill>
                  <a:srgbClr val="282828"/>
                </a:solidFill>
                <a:latin typeface="Arial MT"/>
                <a:cs typeface="Arial MT"/>
              </a:rPr>
              <a:t>will</a:t>
            </a:r>
            <a:r>
              <a:rPr sz="1300" spc="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300" dirty="0">
                <a:solidFill>
                  <a:srgbClr val="282828"/>
                </a:solidFill>
                <a:latin typeface="Arial MT"/>
                <a:cs typeface="Arial MT"/>
              </a:rPr>
              <a:t>land </a:t>
            </a:r>
            <a:r>
              <a:rPr sz="1300" spc="5" dirty="0">
                <a:solidFill>
                  <a:srgbClr val="282828"/>
                </a:solidFill>
                <a:latin typeface="Arial MT"/>
                <a:cs typeface="Arial MT"/>
              </a:rPr>
              <a:t>successfully</a:t>
            </a:r>
            <a:r>
              <a:rPr sz="1300" spc="-4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300" spc="5" dirty="0">
                <a:solidFill>
                  <a:srgbClr val="282828"/>
                </a:solidFill>
                <a:latin typeface="Arial MT"/>
                <a:cs typeface="Arial MT"/>
              </a:rPr>
              <a:t>using</a:t>
            </a:r>
            <a:r>
              <a:rPr sz="1300" spc="-3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300" spc="10" dirty="0">
                <a:solidFill>
                  <a:srgbClr val="282828"/>
                </a:solidFill>
                <a:latin typeface="Arial MT"/>
                <a:cs typeface="Arial MT"/>
              </a:rPr>
              <a:t>data</a:t>
            </a:r>
            <a:r>
              <a:rPr sz="1300" spc="-1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300" spc="10" dirty="0">
                <a:solidFill>
                  <a:srgbClr val="282828"/>
                </a:solidFill>
                <a:latin typeface="Arial MT"/>
                <a:cs typeface="Arial MT"/>
              </a:rPr>
              <a:t>from</a:t>
            </a:r>
            <a:r>
              <a:rPr sz="1300" spc="1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300" spc="5" dirty="0">
                <a:solidFill>
                  <a:srgbClr val="282828"/>
                </a:solidFill>
                <a:latin typeface="Arial MT"/>
                <a:cs typeface="Arial MT"/>
              </a:rPr>
              <a:t>Falcon</a:t>
            </a:r>
            <a:r>
              <a:rPr sz="1300" spc="-3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300" spc="10" dirty="0">
                <a:solidFill>
                  <a:srgbClr val="282828"/>
                </a:solidFill>
                <a:latin typeface="Arial MT"/>
                <a:cs typeface="Arial MT"/>
              </a:rPr>
              <a:t>9 </a:t>
            </a:r>
            <a:r>
              <a:rPr sz="1300" spc="-35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300" spc="5" dirty="0">
                <a:solidFill>
                  <a:srgbClr val="282828"/>
                </a:solidFill>
                <a:latin typeface="Arial MT"/>
                <a:cs typeface="Arial MT"/>
              </a:rPr>
              <a:t>rocket</a:t>
            </a:r>
            <a:r>
              <a:rPr sz="1300" spc="-2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300" spc="5" dirty="0">
                <a:solidFill>
                  <a:srgbClr val="282828"/>
                </a:solidFill>
                <a:latin typeface="Arial MT"/>
                <a:cs typeface="Arial MT"/>
              </a:rPr>
              <a:t>launches</a:t>
            </a:r>
            <a:r>
              <a:rPr sz="1300" spc="-2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300" spc="5" dirty="0">
                <a:solidFill>
                  <a:srgbClr val="282828"/>
                </a:solidFill>
                <a:latin typeface="Arial MT"/>
                <a:cs typeface="Arial MT"/>
              </a:rPr>
              <a:t>advertised</a:t>
            </a:r>
            <a:r>
              <a:rPr sz="1300" spc="-4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300" spc="10" dirty="0">
                <a:solidFill>
                  <a:srgbClr val="282828"/>
                </a:solidFill>
                <a:latin typeface="Arial MT"/>
                <a:cs typeface="Arial MT"/>
              </a:rPr>
              <a:t>on</a:t>
            </a:r>
            <a:r>
              <a:rPr sz="130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300" spc="5" dirty="0">
                <a:solidFill>
                  <a:srgbClr val="282828"/>
                </a:solidFill>
                <a:latin typeface="Arial MT"/>
                <a:cs typeface="Arial MT"/>
              </a:rPr>
              <a:t>its</a:t>
            </a:r>
            <a:r>
              <a:rPr sz="1300" spc="-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300" dirty="0">
                <a:solidFill>
                  <a:srgbClr val="282828"/>
                </a:solidFill>
                <a:latin typeface="Arial MT"/>
                <a:cs typeface="Arial MT"/>
              </a:rPr>
              <a:t>website.</a:t>
            </a:r>
            <a:endParaRPr sz="1300"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7387" y="2394204"/>
            <a:ext cx="4433315" cy="2988563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0438" y="1412254"/>
            <a:ext cx="6221730" cy="4902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050" spc="-5" dirty="0"/>
              <a:t>Boosters</a:t>
            </a:r>
            <a:r>
              <a:rPr sz="3050" dirty="0"/>
              <a:t> </a:t>
            </a:r>
            <a:r>
              <a:rPr sz="3050" spc="-15" dirty="0"/>
              <a:t>Carried</a:t>
            </a:r>
            <a:r>
              <a:rPr sz="3050" spc="75" dirty="0"/>
              <a:t> </a:t>
            </a:r>
            <a:r>
              <a:rPr sz="3050" spc="-5" dirty="0"/>
              <a:t>Maximum</a:t>
            </a:r>
            <a:r>
              <a:rPr sz="3050" spc="20" dirty="0"/>
              <a:t> </a:t>
            </a:r>
            <a:r>
              <a:rPr sz="3050" spc="-15" dirty="0"/>
              <a:t>Payload</a:t>
            </a:r>
            <a:endParaRPr sz="305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5508" y="2365248"/>
            <a:ext cx="8676131" cy="3427475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700493" y="5908092"/>
            <a:ext cx="7263765" cy="2781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01930" indent="-189865">
              <a:lnSpc>
                <a:spcPct val="100000"/>
              </a:lnSpc>
              <a:spcBef>
                <a:spcPts val="105"/>
              </a:spcBef>
              <a:buChar char="•"/>
              <a:tabLst>
                <a:tab pos="202565" algn="l"/>
              </a:tabLst>
            </a:pPr>
            <a:r>
              <a:rPr sz="1650" spc="5" dirty="0">
                <a:solidFill>
                  <a:srgbClr val="282828"/>
                </a:solidFill>
                <a:latin typeface="Arial MT"/>
                <a:cs typeface="Arial MT"/>
              </a:rPr>
              <a:t>Using</a:t>
            </a:r>
            <a:r>
              <a:rPr sz="1650" spc="-4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650" dirty="0">
                <a:solidFill>
                  <a:srgbClr val="282828"/>
                </a:solidFill>
                <a:latin typeface="Arial MT"/>
                <a:cs typeface="Arial MT"/>
              </a:rPr>
              <a:t>a</a:t>
            </a:r>
            <a:r>
              <a:rPr sz="1650" spc="-2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650" dirty="0">
                <a:solidFill>
                  <a:srgbClr val="282828"/>
                </a:solidFill>
                <a:latin typeface="Arial MT"/>
                <a:cs typeface="Arial MT"/>
              </a:rPr>
              <a:t>Subquerry</a:t>
            </a:r>
            <a:r>
              <a:rPr sz="1650" spc="-7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650" dirty="0">
                <a:solidFill>
                  <a:srgbClr val="282828"/>
                </a:solidFill>
                <a:latin typeface="Arial MT"/>
                <a:cs typeface="Arial MT"/>
              </a:rPr>
              <a:t>to</a:t>
            </a:r>
            <a:r>
              <a:rPr sz="1650" spc="-2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650" dirty="0">
                <a:solidFill>
                  <a:srgbClr val="282828"/>
                </a:solidFill>
                <a:latin typeface="Arial MT"/>
                <a:cs typeface="Arial MT"/>
              </a:rPr>
              <a:t>return</a:t>
            </a:r>
            <a:r>
              <a:rPr sz="1650" spc="-4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650" dirty="0">
                <a:solidFill>
                  <a:srgbClr val="282828"/>
                </a:solidFill>
                <a:latin typeface="Arial MT"/>
                <a:cs typeface="Arial MT"/>
              </a:rPr>
              <a:t>and</a:t>
            </a:r>
            <a:r>
              <a:rPr sz="1650" spc="-3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650" dirty="0">
                <a:solidFill>
                  <a:srgbClr val="282828"/>
                </a:solidFill>
                <a:latin typeface="Arial MT"/>
                <a:cs typeface="Arial MT"/>
              </a:rPr>
              <a:t>pass</a:t>
            </a:r>
            <a:r>
              <a:rPr sz="1650" spc="-3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650" spc="-5" dirty="0">
                <a:solidFill>
                  <a:srgbClr val="282828"/>
                </a:solidFill>
                <a:latin typeface="Arial MT"/>
                <a:cs typeface="Arial MT"/>
              </a:rPr>
              <a:t>the</a:t>
            </a:r>
            <a:r>
              <a:rPr sz="1650" spc="-4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650" dirty="0">
                <a:solidFill>
                  <a:srgbClr val="282828"/>
                </a:solidFill>
                <a:latin typeface="Arial MT"/>
                <a:cs typeface="Arial MT"/>
              </a:rPr>
              <a:t>Max</a:t>
            </a:r>
            <a:r>
              <a:rPr sz="1650" spc="-2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650" spc="-5" dirty="0">
                <a:solidFill>
                  <a:srgbClr val="282828"/>
                </a:solidFill>
                <a:latin typeface="Arial MT"/>
                <a:cs typeface="Arial MT"/>
              </a:rPr>
              <a:t>payload</a:t>
            </a:r>
            <a:r>
              <a:rPr sz="1650" spc="-5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650" dirty="0">
                <a:solidFill>
                  <a:srgbClr val="282828"/>
                </a:solidFill>
                <a:latin typeface="Arial MT"/>
                <a:cs typeface="Arial MT"/>
              </a:rPr>
              <a:t>and</a:t>
            </a:r>
            <a:r>
              <a:rPr sz="1650" spc="-4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650" spc="5" dirty="0">
                <a:solidFill>
                  <a:srgbClr val="282828"/>
                </a:solidFill>
                <a:latin typeface="Arial MT"/>
                <a:cs typeface="Arial MT"/>
              </a:rPr>
              <a:t>used</a:t>
            </a:r>
            <a:r>
              <a:rPr sz="1650" spc="-5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650" spc="-5" dirty="0">
                <a:solidFill>
                  <a:srgbClr val="282828"/>
                </a:solidFill>
                <a:latin typeface="Arial MT"/>
                <a:cs typeface="Arial MT"/>
              </a:rPr>
              <a:t>it</a:t>
            </a:r>
            <a:r>
              <a:rPr sz="1650" spc="-1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650" dirty="0">
                <a:solidFill>
                  <a:srgbClr val="282828"/>
                </a:solidFill>
                <a:latin typeface="Arial MT"/>
                <a:cs typeface="Arial MT"/>
              </a:rPr>
              <a:t>list</a:t>
            </a:r>
            <a:r>
              <a:rPr sz="1650" spc="-2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650" dirty="0">
                <a:solidFill>
                  <a:srgbClr val="282828"/>
                </a:solidFill>
                <a:latin typeface="Arial MT"/>
                <a:cs typeface="Arial MT"/>
              </a:rPr>
              <a:t>all</a:t>
            </a:r>
            <a:r>
              <a:rPr sz="1650" spc="-3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650" spc="-5" dirty="0">
                <a:solidFill>
                  <a:srgbClr val="282828"/>
                </a:solidFill>
                <a:latin typeface="Arial MT"/>
                <a:cs typeface="Arial MT"/>
              </a:rPr>
              <a:t>the</a:t>
            </a:r>
            <a:endParaRPr sz="165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180089" y="6088486"/>
            <a:ext cx="211454" cy="2127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55"/>
              </a:lnSpc>
            </a:pPr>
            <a:r>
              <a:rPr sz="1300" dirty="0">
                <a:solidFill>
                  <a:srgbClr val="1C7CDB"/>
                </a:solidFill>
                <a:latin typeface="Arial MT"/>
                <a:cs typeface="Arial MT"/>
              </a:rPr>
              <a:t>4</a:t>
            </a:r>
            <a:r>
              <a:rPr sz="1300" spc="10" dirty="0">
                <a:solidFill>
                  <a:srgbClr val="1C7CDB"/>
                </a:solidFill>
                <a:latin typeface="Arial MT"/>
                <a:cs typeface="Arial MT"/>
              </a:rPr>
              <a:t>0</a:t>
            </a:r>
            <a:endParaRPr sz="130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89549" y="6158146"/>
            <a:ext cx="5210175" cy="2609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930"/>
              </a:lnSpc>
            </a:pPr>
            <a:r>
              <a:rPr sz="1650" dirty="0">
                <a:solidFill>
                  <a:srgbClr val="282828"/>
                </a:solidFill>
                <a:latin typeface="Arial MT"/>
                <a:cs typeface="Arial MT"/>
              </a:rPr>
              <a:t>boosters</a:t>
            </a:r>
            <a:r>
              <a:rPr sz="1650" spc="-9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650" spc="5" dirty="0">
                <a:solidFill>
                  <a:srgbClr val="282828"/>
                </a:solidFill>
                <a:latin typeface="Arial MT"/>
                <a:cs typeface="Arial MT"/>
              </a:rPr>
              <a:t>that</a:t>
            </a:r>
            <a:r>
              <a:rPr sz="1650" spc="-4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650" dirty="0">
                <a:solidFill>
                  <a:srgbClr val="282828"/>
                </a:solidFill>
                <a:latin typeface="Arial MT"/>
                <a:cs typeface="Arial MT"/>
              </a:rPr>
              <a:t>have</a:t>
            </a:r>
            <a:r>
              <a:rPr sz="1650" spc="-3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650" dirty="0">
                <a:solidFill>
                  <a:srgbClr val="282828"/>
                </a:solidFill>
                <a:latin typeface="Arial MT"/>
                <a:cs typeface="Arial MT"/>
              </a:rPr>
              <a:t>carried</a:t>
            </a:r>
            <a:r>
              <a:rPr sz="1650" spc="-7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650" spc="-5" dirty="0">
                <a:solidFill>
                  <a:srgbClr val="282828"/>
                </a:solidFill>
                <a:latin typeface="Arial MT"/>
                <a:cs typeface="Arial MT"/>
              </a:rPr>
              <a:t>the</a:t>
            </a:r>
            <a:r>
              <a:rPr sz="1650" spc="-4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650" spc="5" dirty="0">
                <a:solidFill>
                  <a:srgbClr val="282828"/>
                </a:solidFill>
                <a:latin typeface="Arial MT"/>
                <a:cs typeface="Arial MT"/>
              </a:rPr>
              <a:t>Max</a:t>
            </a:r>
            <a:r>
              <a:rPr sz="1650" spc="-4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650" spc="-5" dirty="0">
                <a:solidFill>
                  <a:srgbClr val="282828"/>
                </a:solidFill>
                <a:latin typeface="Arial MT"/>
                <a:cs typeface="Arial MT"/>
              </a:rPr>
              <a:t>payload</a:t>
            </a:r>
            <a:r>
              <a:rPr sz="1650" spc="-5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650" spc="5" dirty="0">
                <a:solidFill>
                  <a:srgbClr val="282828"/>
                </a:solidFill>
                <a:latin typeface="Arial MT"/>
                <a:cs typeface="Arial MT"/>
              </a:rPr>
              <a:t>of</a:t>
            </a:r>
            <a:r>
              <a:rPr sz="1650" spc="-4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650" spc="-5" dirty="0">
                <a:solidFill>
                  <a:srgbClr val="282828"/>
                </a:solidFill>
                <a:latin typeface="Arial MT"/>
                <a:cs typeface="Arial MT"/>
              </a:rPr>
              <a:t>15600kgs</a:t>
            </a:r>
            <a:endParaRPr sz="165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00477" y="2095033"/>
            <a:ext cx="7074534" cy="3016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201295" indent="-189230">
              <a:lnSpc>
                <a:spcPct val="100000"/>
              </a:lnSpc>
              <a:spcBef>
                <a:spcPts val="110"/>
              </a:spcBef>
              <a:buChar char="•"/>
              <a:tabLst>
                <a:tab pos="201930" algn="l"/>
              </a:tabLst>
            </a:pPr>
            <a:r>
              <a:rPr sz="1800" spc="5" dirty="0">
                <a:solidFill>
                  <a:srgbClr val="282828"/>
                </a:solidFill>
                <a:latin typeface="Arial MT"/>
                <a:cs typeface="Arial MT"/>
              </a:rPr>
              <a:t>List</a:t>
            </a:r>
            <a:r>
              <a:rPr sz="1800" spc="-3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800" spc="5" dirty="0">
                <a:solidFill>
                  <a:srgbClr val="282828"/>
                </a:solidFill>
                <a:latin typeface="Arial MT"/>
                <a:cs typeface="Arial MT"/>
              </a:rPr>
              <a:t>of</a:t>
            </a:r>
            <a:r>
              <a:rPr sz="1800" spc="1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82828"/>
                </a:solidFill>
                <a:latin typeface="Arial MT"/>
                <a:cs typeface="Arial MT"/>
              </a:rPr>
              <a:t>the</a:t>
            </a:r>
            <a:r>
              <a:rPr sz="1800" spc="1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82828"/>
                </a:solidFill>
                <a:latin typeface="Arial MT"/>
                <a:cs typeface="Arial MT"/>
              </a:rPr>
              <a:t>boosters</a:t>
            </a:r>
            <a:r>
              <a:rPr sz="1800" spc="1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800" spc="5" dirty="0">
                <a:solidFill>
                  <a:srgbClr val="282828"/>
                </a:solidFill>
                <a:latin typeface="Arial MT"/>
                <a:cs typeface="Arial MT"/>
              </a:rPr>
              <a:t>which</a:t>
            </a:r>
            <a:r>
              <a:rPr sz="1800" spc="-2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82828"/>
                </a:solidFill>
                <a:latin typeface="Arial MT"/>
                <a:cs typeface="Arial MT"/>
              </a:rPr>
              <a:t>have</a:t>
            </a:r>
            <a:r>
              <a:rPr sz="1800" spc="-2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800" spc="5" dirty="0">
                <a:solidFill>
                  <a:srgbClr val="282828"/>
                </a:solidFill>
                <a:latin typeface="Arial MT"/>
                <a:cs typeface="Arial MT"/>
              </a:rPr>
              <a:t>carried</a:t>
            </a:r>
            <a:r>
              <a:rPr sz="1800" dirty="0">
                <a:solidFill>
                  <a:srgbClr val="282828"/>
                </a:solidFill>
                <a:latin typeface="Arial MT"/>
                <a:cs typeface="Arial MT"/>
              </a:rPr>
              <a:t> the</a:t>
            </a:r>
            <a:r>
              <a:rPr sz="1800" spc="1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82828"/>
                </a:solidFill>
                <a:latin typeface="Arial MT"/>
                <a:cs typeface="Arial MT"/>
              </a:rPr>
              <a:t>maximum</a:t>
            </a:r>
            <a:r>
              <a:rPr sz="1800" spc="6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82828"/>
                </a:solidFill>
                <a:latin typeface="Arial MT"/>
                <a:cs typeface="Arial MT"/>
              </a:rPr>
              <a:t>payload </a:t>
            </a:r>
            <a:r>
              <a:rPr sz="1800" spc="5" dirty="0">
                <a:solidFill>
                  <a:srgbClr val="282828"/>
                </a:solidFill>
                <a:latin typeface="Arial MT"/>
                <a:cs typeface="Arial MT"/>
              </a:rPr>
              <a:t>mass</a:t>
            </a:r>
            <a:endParaRPr sz="1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00477" y="2107168"/>
            <a:ext cx="7559675" cy="57912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201295" marR="5080" indent="-189230">
              <a:lnSpc>
                <a:spcPct val="101099"/>
              </a:lnSpc>
              <a:spcBef>
                <a:spcPts val="85"/>
              </a:spcBef>
              <a:buChar char="•"/>
              <a:tabLst>
                <a:tab pos="201930" algn="l"/>
                <a:tab pos="2638425" algn="l"/>
              </a:tabLst>
            </a:pPr>
            <a:r>
              <a:rPr sz="1800" spc="5" dirty="0">
                <a:solidFill>
                  <a:srgbClr val="282828"/>
                </a:solidFill>
                <a:latin typeface="Arial MT"/>
                <a:cs typeface="Arial MT"/>
              </a:rPr>
              <a:t>List of </a:t>
            </a:r>
            <a:r>
              <a:rPr sz="1800" dirty="0">
                <a:solidFill>
                  <a:srgbClr val="282828"/>
                </a:solidFill>
                <a:latin typeface="Arial MT"/>
                <a:cs typeface="Arial MT"/>
              </a:rPr>
              <a:t>failed </a:t>
            </a:r>
            <a:r>
              <a:rPr sz="1800" spc="5" dirty="0">
                <a:solidFill>
                  <a:srgbClr val="282828"/>
                </a:solidFill>
                <a:latin typeface="Arial MT"/>
                <a:cs typeface="Arial MT"/>
              </a:rPr>
              <a:t>landing outcomes </a:t>
            </a:r>
            <a:r>
              <a:rPr sz="1800" dirty="0">
                <a:solidFill>
                  <a:srgbClr val="282828"/>
                </a:solidFill>
                <a:latin typeface="Arial MT"/>
                <a:cs typeface="Arial MT"/>
              </a:rPr>
              <a:t>in drone </a:t>
            </a:r>
            <a:r>
              <a:rPr sz="1800" spc="5" dirty="0">
                <a:solidFill>
                  <a:srgbClr val="282828"/>
                </a:solidFill>
                <a:latin typeface="Arial MT"/>
                <a:cs typeface="Arial MT"/>
              </a:rPr>
              <a:t>ship, </a:t>
            </a:r>
            <a:r>
              <a:rPr sz="1800" spc="-5" dirty="0">
                <a:solidFill>
                  <a:srgbClr val="282828"/>
                </a:solidFill>
                <a:latin typeface="Arial MT"/>
                <a:cs typeface="Arial MT"/>
              </a:rPr>
              <a:t>with </a:t>
            </a:r>
            <a:r>
              <a:rPr sz="1800" dirty="0">
                <a:solidFill>
                  <a:srgbClr val="282828"/>
                </a:solidFill>
                <a:latin typeface="Arial MT"/>
                <a:cs typeface="Arial MT"/>
              </a:rPr>
              <a:t>their </a:t>
            </a:r>
            <a:r>
              <a:rPr sz="1800" spc="5" dirty="0">
                <a:solidFill>
                  <a:srgbClr val="282828"/>
                </a:solidFill>
                <a:latin typeface="Arial MT"/>
                <a:cs typeface="Arial MT"/>
              </a:rPr>
              <a:t>booster </a:t>
            </a:r>
            <a:r>
              <a:rPr sz="1800" dirty="0">
                <a:solidFill>
                  <a:srgbClr val="282828"/>
                </a:solidFill>
                <a:latin typeface="Arial MT"/>
                <a:cs typeface="Arial MT"/>
              </a:rPr>
              <a:t>versions, </a:t>
            </a:r>
            <a:r>
              <a:rPr sz="1800" spc="-49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82828"/>
                </a:solidFill>
                <a:latin typeface="Arial MT"/>
                <a:cs typeface="Arial MT"/>
              </a:rPr>
              <a:t>and</a:t>
            </a:r>
            <a:r>
              <a:rPr sz="1800" spc="2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82828"/>
                </a:solidFill>
                <a:latin typeface="Arial MT"/>
                <a:cs typeface="Arial MT"/>
              </a:rPr>
              <a:t>launch</a:t>
            </a:r>
            <a:r>
              <a:rPr sz="1800" spc="1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82828"/>
                </a:solidFill>
                <a:latin typeface="Arial MT"/>
                <a:cs typeface="Arial MT"/>
              </a:rPr>
              <a:t>site</a:t>
            </a:r>
            <a:r>
              <a:rPr sz="1800" spc="2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282828"/>
                </a:solidFill>
                <a:latin typeface="Arial MT"/>
                <a:cs typeface="Arial MT"/>
              </a:rPr>
              <a:t>names	</a:t>
            </a:r>
            <a:r>
              <a:rPr sz="1800" dirty="0">
                <a:solidFill>
                  <a:srgbClr val="282828"/>
                </a:solidFill>
                <a:latin typeface="Arial MT"/>
                <a:cs typeface="Arial MT"/>
              </a:rPr>
              <a:t>in</a:t>
            </a:r>
            <a:r>
              <a:rPr sz="1800" spc="-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82828"/>
                </a:solidFill>
                <a:latin typeface="Arial MT"/>
                <a:cs typeface="Arial MT"/>
              </a:rPr>
              <a:t>2015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00438" y="1412254"/>
            <a:ext cx="3803650" cy="4902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050" spc="-20" dirty="0"/>
              <a:t>2015</a:t>
            </a:r>
            <a:r>
              <a:rPr sz="3050" spc="15" dirty="0"/>
              <a:t> </a:t>
            </a:r>
            <a:r>
              <a:rPr sz="3050" spc="-10" dirty="0"/>
              <a:t>Launch</a:t>
            </a:r>
            <a:r>
              <a:rPr sz="3050" spc="15" dirty="0"/>
              <a:t> </a:t>
            </a:r>
            <a:r>
              <a:rPr sz="3050" spc="-15" dirty="0"/>
              <a:t>Records</a:t>
            </a:r>
            <a:endParaRPr sz="3050"/>
          </a:p>
        </p:txBody>
      </p:sp>
      <p:sp>
        <p:nvSpPr>
          <p:cNvPr id="4" name="object 4"/>
          <p:cNvSpPr txBox="1"/>
          <p:nvPr/>
        </p:nvSpPr>
        <p:spPr>
          <a:xfrm>
            <a:off x="304836" y="5627549"/>
            <a:ext cx="9409430" cy="85534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25425" marR="30480" indent="-187960">
              <a:lnSpc>
                <a:spcPct val="100800"/>
              </a:lnSpc>
              <a:spcBef>
                <a:spcPts val="95"/>
              </a:spcBef>
              <a:buChar char="•"/>
              <a:tabLst>
                <a:tab pos="224790" algn="l"/>
              </a:tabLst>
            </a:pPr>
            <a:r>
              <a:rPr sz="1800" spc="10" dirty="0">
                <a:solidFill>
                  <a:srgbClr val="282828"/>
                </a:solidFill>
                <a:latin typeface="Arial MT"/>
                <a:cs typeface="Arial MT"/>
              </a:rPr>
              <a:t>Used </a:t>
            </a:r>
            <a:r>
              <a:rPr sz="1800" spc="5" dirty="0">
                <a:solidFill>
                  <a:srgbClr val="282828"/>
                </a:solidFill>
                <a:latin typeface="Arial MT"/>
                <a:cs typeface="Arial MT"/>
              </a:rPr>
              <a:t>the </a:t>
            </a:r>
            <a:r>
              <a:rPr sz="1800" dirty="0">
                <a:solidFill>
                  <a:srgbClr val="282828"/>
                </a:solidFill>
                <a:latin typeface="Arial MT"/>
                <a:cs typeface="Arial MT"/>
              </a:rPr>
              <a:t>‘subsrt()’ in the </a:t>
            </a:r>
            <a:r>
              <a:rPr sz="1800" spc="5" dirty="0">
                <a:solidFill>
                  <a:srgbClr val="282828"/>
                </a:solidFill>
                <a:latin typeface="Arial MT"/>
                <a:cs typeface="Arial MT"/>
              </a:rPr>
              <a:t>select </a:t>
            </a:r>
            <a:r>
              <a:rPr sz="1800" dirty="0">
                <a:solidFill>
                  <a:srgbClr val="282828"/>
                </a:solidFill>
                <a:latin typeface="Arial MT"/>
                <a:cs typeface="Arial MT"/>
              </a:rPr>
              <a:t>statement </a:t>
            </a:r>
            <a:r>
              <a:rPr sz="1800" spc="5" dirty="0">
                <a:solidFill>
                  <a:srgbClr val="282828"/>
                </a:solidFill>
                <a:latin typeface="Arial MT"/>
                <a:cs typeface="Arial MT"/>
              </a:rPr>
              <a:t>to get the month </a:t>
            </a:r>
            <a:r>
              <a:rPr sz="1800" spc="-5" dirty="0">
                <a:solidFill>
                  <a:srgbClr val="282828"/>
                </a:solidFill>
                <a:latin typeface="Arial MT"/>
                <a:cs typeface="Arial MT"/>
              </a:rPr>
              <a:t>and </a:t>
            </a:r>
            <a:r>
              <a:rPr sz="1800" dirty="0">
                <a:solidFill>
                  <a:srgbClr val="282828"/>
                </a:solidFill>
                <a:latin typeface="Arial MT"/>
                <a:cs typeface="Arial MT"/>
              </a:rPr>
              <a:t>year </a:t>
            </a:r>
            <a:r>
              <a:rPr sz="1800" spc="-5" dirty="0">
                <a:solidFill>
                  <a:srgbClr val="282828"/>
                </a:solidFill>
                <a:latin typeface="Arial MT"/>
                <a:cs typeface="Arial MT"/>
              </a:rPr>
              <a:t>from </a:t>
            </a:r>
            <a:r>
              <a:rPr sz="1800" dirty="0">
                <a:solidFill>
                  <a:srgbClr val="282828"/>
                </a:solidFill>
                <a:latin typeface="Arial MT"/>
                <a:cs typeface="Arial MT"/>
              </a:rPr>
              <a:t>the date </a:t>
            </a:r>
            <a:r>
              <a:rPr sz="1800" spc="5" dirty="0">
                <a:solidFill>
                  <a:srgbClr val="282828"/>
                </a:solidFill>
                <a:latin typeface="Arial MT"/>
                <a:cs typeface="Arial MT"/>
              </a:rPr>
              <a:t>column </a:t>
            </a:r>
            <a:r>
              <a:rPr sz="1800" spc="-49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800" spc="5" dirty="0">
                <a:solidFill>
                  <a:srgbClr val="282828"/>
                </a:solidFill>
                <a:latin typeface="Arial MT"/>
                <a:cs typeface="Arial MT"/>
              </a:rPr>
              <a:t>where</a:t>
            </a:r>
            <a:r>
              <a:rPr sz="1800" spc="1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82828"/>
                </a:solidFill>
                <a:latin typeface="Arial MT"/>
                <a:cs typeface="Arial MT"/>
              </a:rPr>
              <a:t>substr(Date,7,4)='2015'</a:t>
            </a:r>
            <a:r>
              <a:rPr sz="1800" spc="1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82828"/>
                </a:solidFill>
                <a:latin typeface="Arial MT"/>
                <a:cs typeface="Arial MT"/>
              </a:rPr>
              <a:t>for</a:t>
            </a:r>
            <a:r>
              <a:rPr sz="1800" spc="4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82828"/>
                </a:solidFill>
                <a:latin typeface="Arial MT"/>
                <a:cs typeface="Arial MT"/>
              </a:rPr>
              <a:t>year</a:t>
            </a:r>
            <a:r>
              <a:rPr sz="1800" spc="2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800" spc="10" dirty="0">
                <a:solidFill>
                  <a:srgbClr val="282828"/>
                </a:solidFill>
                <a:latin typeface="Arial MT"/>
                <a:cs typeface="Arial MT"/>
              </a:rPr>
              <a:t>and</a:t>
            </a:r>
            <a:r>
              <a:rPr sz="1800" spc="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282828"/>
                </a:solidFill>
                <a:latin typeface="Arial MT"/>
                <a:cs typeface="Arial MT"/>
              </a:rPr>
              <a:t>Landing_outcome</a:t>
            </a:r>
            <a:r>
              <a:rPr sz="1800" spc="1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800" spc="5" dirty="0">
                <a:solidFill>
                  <a:srgbClr val="282828"/>
                </a:solidFill>
                <a:latin typeface="Arial MT"/>
                <a:cs typeface="Arial MT"/>
              </a:rPr>
              <a:t>was</a:t>
            </a:r>
            <a:r>
              <a:rPr sz="1800" spc="3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82828"/>
                </a:solidFill>
                <a:latin typeface="Arial MT"/>
                <a:cs typeface="Arial MT"/>
              </a:rPr>
              <a:t>‘Failure</a:t>
            </a:r>
            <a:r>
              <a:rPr sz="1800" spc="-2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82828"/>
                </a:solidFill>
                <a:latin typeface="Arial MT"/>
                <a:cs typeface="Arial MT"/>
              </a:rPr>
              <a:t>(drone</a:t>
            </a:r>
            <a:r>
              <a:rPr sz="1800" spc="4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800" spc="-155" dirty="0">
                <a:solidFill>
                  <a:srgbClr val="282828"/>
                </a:solidFill>
                <a:latin typeface="Arial MT"/>
                <a:cs typeface="Arial MT"/>
              </a:rPr>
              <a:t>ship</a:t>
            </a:r>
            <a:r>
              <a:rPr sz="1950" spc="-232" baseline="-29914" dirty="0">
                <a:solidFill>
                  <a:srgbClr val="1C7CDB"/>
                </a:solidFill>
                <a:latin typeface="Arial MT"/>
                <a:cs typeface="Arial MT"/>
              </a:rPr>
              <a:t>41</a:t>
            </a:r>
            <a:r>
              <a:rPr sz="1800" spc="-155" dirty="0">
                <a:solidFill>
                  <a:srgbClr val="282828"/>
                </a:solidFill>
                <a:latin typeface="Arial MT"/>
                <a:cs typeface="Arial MT"/>
              </a:rPr>
              <a:t>’) </a:t>
            </a:r>
            <a:r>
              <a:rPr sz="1800" spc="-15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82828"/>
                </a:solidFill>
                <a:latin typeface="Arial MT"/>
                <a:cs typeface="Arial MT"/>
              </a:rPr>
              <a:t>and</a:t>
            </a:r>
            <a:r>
              <a:rPr sz="1800" spc="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82828"/>
                </a:solidFill>
                <a:latin typeface="Arial MT"/>
                <a:cs typeface="Arial MT"/>
              </a:rPr>
              <a:t>return</a:t>
            </a:r>
            <a:r>
              <a:rPr sz="1800" spc="3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800" spc="5" dirty="0">
                <a:solidFill>
                  <a:srgbClr val="282828"/>
                </a:solidFill>
                <a:latin typeface="Arial MT"/>
                <a:cs typeface="Arial MT"/>
              </a:rPr>
              <a:t>the</a:t>
            </a:r>
            <a:r>
              <a:rPr sz="1800" spc="-2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800" spc="5" dirty="0">
                <a:solidFill>
                  <a:srgbClr val="282828"/>
                </a:solidFill>
                <a:latin typeface="Arial MT"/>
                <a:cs typeface="Arial MT"/>
              </a:rPr>
              <a:t>records</a:t>
            </a:r>
            <a:r>
              <a:rPr sz="1800" spc="-1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800" spc="5" dirty="0">
                <a:solidFill>
                  <a:srgbClr val="282828"/>
                </a:solidFill>
                <a:latin typeface="Arial MT"/>
                <a:cs typeface="Arial MT"/>
              </a:rPr>
              <a:t>nmatching</a:t>
            </a:r>
            <a:r>
              <a:rPr sz="1800" spc="-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82828"/>
                </a:solidFill>
                <a:latin typeface="Arial MT"/>
                <a:cs typeface="Arial MT"/>
              </a:rPr>
              <a:t>the</a:t>
            </a:r>
            <a:r>
              <a:rPr sz="1800" spc="1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800" spc="-15" dirty="0">
                <a:solidFill>
                  <a:srgbClr val="282828"/>
                </a:solidFill>
                <a:latin typeface="Arial MT"/>
                <a:cs typeface="Arial MT"/>
              </a:rPr>
              <a:t>filter.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6700" y="2692908"/>
            <a:ext cx="9515855" cy="2913888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0510" y="1476195"/>
            <a:ext cx="8218805" cy="37846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300" spc="5" dirty="0"/>
              <a:t>Rank</a:t>
            </a:r>
            <a:r>
              <a:rPr sz="2300" dirty="0"/>
              <a:t> Landing</a:t>
            </a:r>
            <a:r>
              <a:rPr sz="2300" spc="15" dirty="0"/>
              <a:t> </a:t>
            </a:r>
            <a:r>
              <a:rPr sz="2300" spc="5" dirty="0"/>
              <a:t>Outcomes</a:t>
            </a:r>
            <a:r>
              <a:rPr sz="2300" spc="-40" dirty="0"/>
              <a:t> </a:t>
            </a:r>
            <a:r>
              <a:rPr sz="2300" spc="5" dirty="0"/>
              <a:t>Between</a:t>
            </a:r>
            <a:r>
              <a:rPr sz="2300" spc="-30" dirty="0"/>
              <a:t> </a:t>
            </a:r>
            <a:r>
              <a:rPr sz="2300" dirty="0"/>
              <a:t>2010-06-04</a:t>
            </a:r>
            <a:r>
              <a:rPr sz="2300" spc="60" dirty="0"/>
              <a:t> </a:t>
            </a:r>
            <a:r>
              <a:rPr sz="2300" spc="5" dirty="0"/>
              <a:t>and</a:t>
            </a:r>
            <a:r>
              <a:rPr sz="2300" spc="15" dirty="0"/>
              <a:t> </a:t>
            </a:r>
            <a:r>
              <a:rPr sz="2300" dirty="0"/>
              <a:t>2017-03-20</a:t>
            </a:r>
            <a:endParaRPr sz="23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47572" y="2872739"/>
            <a:ext cx="7653527" cy="3486911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700477" y="2102562"/>
            <a:ext cx="8520430" cy="57912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201295" marR="5080" indent="-189230">
              <a:lnSpc>
                <a:spcPct val="101099"/>
              </a:lnSpc>
              <a:spcBef>
                <a:spcPts val="85"/>
              </a:spcBef>
              <a:buChar char="•"/>
              <a:tabLst>
                <a:tab pos="201930" algn="l"/>
              </a:tabLst>
            </a:pPr>
            <a:r>
              <a:rPr sz="1800" spc="-5" dirty="0">
                <a:solidFill>
                  <a:srgbClr val="282828"/>
                </a:solidFill>
                <a:latin typeface="Arial MT"/>
                <a:cs typeface="Arial MT"/>
              </a:rPr>
              <a:t>Rank</a:t>
            </a:r>
            <a:r>
              <a:rPr sz="1800" spc="5" dirty="0">
                <a:solidFill>
                  <a:srgbClr val="282828"/>
                </a:solidFill>
                <a:latin typeface="Arial MT"/>
                <a:cs typeface="Arial MT"/>
              </a:rPr>
              <a:t> the</a:t>
            </a:r>
            <a:r>
              <a:rPr sz="1800" spc="1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82828"/>
                </a:solidFill>
                <a:latin typeface="Arial MT"/>
                <a:cs typeface="Arial MT"/>
              </a:rPr>
              <a:t>count</a:t>
            </a:r>
            <a:r>
              <a:rPr sz="1800" spc="-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800" spc="5" dirty="0">
                <a:solidFill>
                  <a:srgbClr val="282828"/>
                </a:solidFill>
                <a:latin typeface="Arial MT"/>
                <a:cs typeface="Arial MT"/>
              </a:rPr>
              <a:t>of</a:t>
            </a:r>
            <a:r>
              <a:rPr sz="1800" spc="-1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800" spc="5" dirty="0">
                <a:solidFill>
                  <a:srgbClr val="282828"/>
                </a:solidFill>
                <a:latin typeface="Arial MT"/>
                <a:cs typeface="Arial MT"/>
              </a:rPr>
              <a:t>landing</a:t>
            </a:r>
            <a:r>
              <a:rPr sz="1800" spc="-2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82828"/>
                </a:solidFill>
                <a:latin typeface="Arial MT"/>
                <a:cs typeface="Arial MT"/>
              </a:rPr>
              <a:t>outcomes</a:t>
            </a:r>
            <a:r>
              <a:rPr sz="1800" spc="4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800" spc="5" dirty="0">
                <a:solidFill>
                  <a:srgbClr val="282828"/>
                </a:solidFill>
                <a:latin typeface="Arial MT"/>
                <a:cs typeface="Arial MT"/>
              </a:rPr>
              <a:t>(such</a:t>
            </a:r>
            <a:r>
              <a:rPr sz="1800" spc="-2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82828"/>
                </a:solidFill>
                <a:latin typeface="Arial MT"/>
                <a:cs typeface="Arial MT"/>
              </a:rPr>
              <a:t>as</a:t>
            </a:r>
            <a:r>
              <a:rPr sz="1800" spc="2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82828"/>
                </a:solidFill>
                <a:latin typeface="Arial MT"/>
                <a:cs typeface="Arial MT"/>
              </a:rPr>
              <a:t>Failure (drone</a:t>
            </a:r>
            <a:r>
              <a:rPr sz="1800" spc="3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800" spc="5" dirty="0">
                <a:solidFill>
                  <a:srgbClr val="282828"/>
                </a:solidFill>
                <a:latin typeface="Arial MT"/>
                <a:cs typeface="Arial MT"/>
              </a:rPr>
              <a:t>ship)</a:t>
            </a:r>
            <a:r>
              <a:rPr sz="1800" spc="-2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800" spc="5" dirty="0">
                <a:solidFill>
                  <a:srgbClr val="282828"/>
                </a:solidFill>
                <a:latin typeface="Arial MT"/>
                <a:cs typeface="Arial MT"/>
              </a:rPr>
              <a:t>or Success </a:t>
            </a:r>
            <a:r>
              <a:rPr sz="1800" spc="1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82828"/>
                </a:solidFill>
                <a:latin typeface="Arial MT"/>
                <a:cs typeface="Arial MT"/>
              </a:rPr>
              <a:t>(ground</a:t>
            </a:r>
            <a:r>
              <a:rPr sz="1800" spc="3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82828"/>
                </a:solidFill>
                <a:latin typeface="Arial MT"/>
                <a:cs typeface="Arial MT"/>
              </a:rPr>
              <a:t>pad))</a:t>
            </a:r>
            <a:r>
              <a:rPr sz="1800" spc="2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282828"/>
                </a:solidFill>
                <a:latin typeface="Arial MT"/>
                <a:cs typeface="Arial MT"/>
              </a:rPr>
              <a:t>between</a:t>
            </a:r>
            <a:r>
              <a:rPr sz="1800" spc="5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82828"/>
                </a:solidFill>
                <a:latin typeface="Arial MT"/>
                <a:cs typeface="Arial MT"/>
              </a:rPr>
              <a:t>the</a:t>
            </a:r>
            <a:r>
              <a:rPr sz="1800" spc="1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82828"/>
                </a:solidFill>
                <a:latin typeface="Arial MT"/>
                <a:cs typeface="Arial MT"/>
              </a:rPr>
              <a:t>date 2010-06-04</a:t>
            </a:r>
            <a:r>
              <a:rPr sz="1800" spc="7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282828"/>
                </a:solidFill>
                <a:latin typeface="Arial MT"/>
                <a:cs typeface="Arial MT"/>
              </a:rPr>
              <a:t>and</a:t>
            </a:r>
            <a:r>
              <a:rPr sz="1800" spc="4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82828"/>
                </a:solidFill>
                <a:latin typeface="Arial MT"/>
                <a:cs typeface="Arial MT"/>
              </a:rPr>
              <a:t>2017-03-20,</a:t>
            </a:r>
            <a:r>
              <a:rPr sz="1800" spc="3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82828"/>
                </a:solidFill>
                <a:latin typeface="Arial MT"/>
                <a:cs typeface="Arial MT"/>
              </a:rPr>
              <a:t>in</a:t>
            </a:r>
            <a:r>
              <a:rPr sz="1800" spc="1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800" spc="5" dirty="0">
                <a:solidFill>
                  <a:srgbClr val="282828"/>
                </a:solidFill>
                <a:latin typeface="Arial MT"/>
                <a:cs typeface="Arial MT"/>
              </a:rPr>
              <a:t>descending</a:t>
            </a:r>
            <a:r>
              <a:rPr sz="1800" spc="-2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282828"/>
                </a:solidFill>
                <a:latin typeface="Arial MT"/>
                <a:cs typeface="Arial MT"/>
              </a:rPr>
              <a:t>order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180089" y="6072606"/>
            <a:ext cx="211454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dirty="0">
                <a:solidFill>
                  <a:srgbClr val="1C7CDB"/>
                </a:solidFill>
                <a:latin typeface="Arial MT"/>
                <a:cs typeface="Arial MT"/>
              </a:rPr>
              <a:t>4</a:t>
            </a:r>
            <a:r>
              <a:rPr sz="1300" spc="10" dirty="0">
                <a:solidFill>
                  <a:srgbClr val="1C7CDB"/>
                </a:solidFill>
                <a:latin typeface="Arial MT"/>
                <a:cs typeface="Arial MT"/>
              </a:rPr>
              <a:t>2</a:t>
            </a:r>
            <a:endParaRPr sz="13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057656"/>
            <a:ext cx="10058400" cy="5659120"/>
            <a:chOff x="0" y="1057656"/>
            <a:chExt cx="10058400" cy="56591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057656"/>
              <a:ext cx="10058400" cy="5658611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59891" y="3145535"/>
              <a:ext cx="871855" cy="304800"/>
            </a:xfrm>
            <a:custGeom>
              <a:avLst/>
              <a:gdLst/>
              <a:ahLst/>
              <a:cxnLst/>
              <a:rect l="l" t="t" r="r" b="b"/>
              <a:pathLst>
                <a:path w="871855" h="304800">
                  <a:moveTo>
                    <a:pt x="871728" y="304800"/>
                  </a:moveTo>
                  <a:lnTo>
                    <a:pt x="0" y="304800"/>
                  </a:lnTo>
                  <a:lnTo>
                    <a:pt x="0" y="0"/>
                  </a:lnTo>
                  <a:lnTo>
                    <a:pt x="871728" y="0"/>
                  </a:lnTo>
                  <a:lnTo>
                    <a:pt x="871728" y="304800"/>
                  </a:lnTo>
                  <a:close/>
                </a:path>
              </a:pathLst>
            </a:custGeom>
            <a:solidFill>
              <a:srgbClr val="0846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723366" y="3146564"/>
            <a:ext cx="718820" cy="252729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50" spc="15" dirty="0">
                <a:solidFill>
                  <a:srgbClr val="FFFFFF"/>
                </a:solidFill>
                <a:latin typeface="Calibri"/>
                <a:cs typeface="Calibri"/>
              </a:rPr>
              <a:t>Se</a:t>
            </a:r>
            <a:r>
              <a:rPr sz="1450" spc="10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1450" spc="15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450" spc="-10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450" spc="20" dirty="0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r>
              <a:rPr sz="1450" spc="-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50" spc="15" dirty="0">
                <a:solidFill>
                  <a:srgbClr val="FFFFFF"/>
                </a:solidFill>
                <a:latin typeface="Calibri"/>
                <a:cs typeface="Calibri"/>
              </a:rPr>
              <a:t>3</a:t>
            </a:r>
            <a:endParaRPr sz="14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0438" y="1412254"/>
            <a:ext cx="7045959" cy="4902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050" spc="-15" dirty="0"/>
              <a:t>Markers</a:t>
            </a:r>
            <a:r>
              <a:rPr sz="3050" spc="65" dirty="0"/>
              <a:t> </a:t>
            </a:r>
            <a:r>
              <a:rPr sz="3050" dirty="0"/>
              <a:t>of</a:t>
            </a:r>
            <a:r>
              <a:rPr sz="3050" spc="-15" dirty="0"/>
              <a:t> </a:t>
            </a:r>
            <a:r>
              <a:rPr sz="3050" spc="-5" dirty="0"/>
              <a:t>all</a:t>
            </a:r>
            <a:r>
              <a:rPr sz="3050" dirty="0"/>
              <a:t> </a:t>
            </a:r>
            <a:r>
              <a:rPr sz="3050" spc="-15" dirty="0"/>
              <a:t>launch</a:t>
            </a:r>
            <a:r>
              <a:rPr sz="3050" spc="80" dirty="0"/>
              <a:t> </a:t>
            </a:r>
            <a:r>
              <a:rPr sz="3050" spc="-10" dirty="0"/>
              <a:t>sites</a:t>
            </a:r>
            <a:r>
              <a:rPr sz="3050" spc="5" dirty="0"/>
              <a:t> </a:t>
            </a:r>
            <a:r>
              <a:rPr sz="3050" spc="-15" dirty="0"/>
              <a:t>on</a:t>
            </a:r>
            <a:r>
              <a:rPr sz="3050" spc="50" dirty="0"/>
              <a:t> </a:t>
            </a:r>
            <a:r>
              <a:rPr sz="3050" spc="-20" dirty="0"/>
              <a:t>global</a:t>
            </a:r>
            <a:r>
              <a:rPr sz="3050" spc="95" dirty="0"/>
              <a:t> </a:t>
            </a:r>
            <a:r>
              <a:rPr sz="3050" spc="-5" dirty="0"/>
              <a:t>map</a:t>
            </a:r>
            <a:endParaRPr sz="305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5508" y="1956816"/>
            <a:ext cx="8378951" cy="377951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700477" y="5575749"/>
            <a:ext cx="8079105" cy="57912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201295" marR="5080" indent="-189230">
              <a:lnSpc>
                <a:spcPct val="101099"/>
              </a:lnSpc>
              <a:spcBef>
                <a:spcPts val="85"/>
              </a:spcBef>
              <a:buChar char="•"/>
              <a:tabLst>
                <a:tab pos="201930" algn="l"/>
              </a:tabLst>
            </a:pPr>
            <a:r>
              <a:rPr sz="1800" spc="5" dirty="0">
                <a:solidFill>
                  <a:srgbClr val="282828"/>
                </a:solidFill>
                <a:latin typeface="Arial MT"/>
                <a:cs typeface="Arial MT"/>
              </a:rPr>
              <a:t>All</a:t>
            </a:r>
            <a:r>
              <a:rPr sz="1800" spc="-3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800" spc="5" dirty="0">
                <a:solidFill>
                  <a:srgbClr val="282828"/>
                </a:solidFill>
                <a:latin typeface="Arial MT"/>
                <a:cs typeface="Arial MT"/>
              </a:rPr>
              <a:t>launch</a:t>
            </a:r>
            <a:r>
              <a:rPr sz="1800" spc="-2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800" spc="5" dirty="0">
                <a:solidFill>
                  <a:srgbClr val="282828"/>
                </a:solidFill>
                <a:latin typeface="Arial MT"/>
                <a:cs typeface="Arial MT"/>
              </a:rPr>
              <a:t>sites</a:t>
            </a:r>
            <a:r>
              <a:rPr sz="1800" spc="-10" dirty="0">
                <a:solidFill>
                  <a:srgbClr val="282828"/>
                </a:solidFill>
                <a:latin typeface="Arial MT"/>
                <a:cs typeface="Arial MT"/>
              </a:rPr>
              <a:t> are</a:t>
            </a:r>
            <a:r>
              <a:rPr sz="1800" spc="3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82828"/>
                </a:solidFill>
                <a:latin typeface="Arial MT"/>
                <a:cs typeface="Arial MT"/>
              </a:rPr>
              <a:t>in</a:t>
            </a:r>
            <a:r>
              <a:rPr sz="1800" spc="1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82828"/>
                </a:solidFill>
                <a:latin typeface="Arial MT"/>
                <a:cs typeface="Arial MT"/>
              </a:rPr>
              <a:t>proximity</a:t>
            </a:r>
            <a:r>
              <a:rPr sz="1800" spc="1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800" spc="5" dirty="0">
                <a:solidFill>
                  <a:srgbClr val="282828"/>
                </a:solidFill>
                <a:latin typeface="Arial MT"/>
                <a:cs typeface="Arial MT"/>
              </a:rPr>
              <a:t>to</a:t>
            </a:r>
            <a:r>
              <a:rPr sz="1800" spc="1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82828"/>
                </a:solidFill>
                <a:latin typeface="Arial MT"/>
                <a:cs typeface="Arial MT"/>
              </a:rPr>
              <a:t>the</a:t>
            </a:r>
            <a:r>
              <a:rPr sz="1800" spc="1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282828"/>
                </a:solidFill>
                <a:latin typeface="Arial MT"/>
                <a:cs typeface="Arial MT"/>
              </a:rPr>
              <a:t>Equator,</a:t>
            </a:r>
            <a:r>
              <a:rPr sz="1800" spc="1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82828"/>
                </a:solidFill>
                <a:latin typeface="Arial MT"/>
                <a:cs typeface="Arial MT"/>
              </a:rPr>
              <a:t>(located</a:t>
            </a:r>
            <a:r>
              <a:rPr sz="1800" spc="-2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82828"/>
                </a:solidFill>
                <a:latin typeface="Arial MT"/>
                <a:cs typeface="Arial MT"/>
              </a:rPr>
              <a:t>southwards</a:t>
            </a:r>
            <a:r>
              <a:rPr sz="1800" spc="-1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800" spc="5" dirty="0">
                <a:solidFill>
                  <a:srgbClr val="282828"/>
                </a:solidFill>
                <a:latin typeface="Arial MT"/>
                <a:cs typeface="Arial MT"/>
              </a:rPr>
              <a:t>of</a:t>
            </a:r>
            <a:r>
              <a:rPr sz="1800" spc="1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82828"/>
                </a:solidFill>
                <a:latin typeface="Arial MT"/>
                <a:cs typeface="Arial MT"/>
              </a:rPr>
              <a:t>the</a:t>
            </a:r>
            <a:r>
              <a:rPr sz="1800" spc="1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82828"/>
                </a:solidFill>
                <a:latin typeface="Arial MT"/>
                <a:cs typeface="Arial MT"/>
              </a:rPr>
              <a:t>US </a:t>
            </a:r>
            <a:r>
              <a:rPr sz="1800" spc="-484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82828"/>
                </a:solidFill>
                <a:latin typeface="Arial MT"/>
                <a:cs typeface="Arial MT"/>
              </a:rPr>
              <a:t>map).</a:t>
            </a:r>
            <a:r>
              <a:rPr sz="1800" spc="-8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800" spc="5" dirty="0">
                <a:solidFill>
                  <a:srgbClr val="282828"/>
                </a:solidFill>
                <a:latin typeface="Arial MT"/>
                <a:cs typeface="Arial MT"/>
              </a:rPr>
              <a:t>Also</a:t>
            </a:r>
            <a:r>
              <a:rPr sz="1800" spc="-2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82828"/>
                </a:solidFill>
                <a:latin typeface="Arial MT"/>
                <a:cs typeface="Arial MT"/>
              </a:rPr>
              <a:t>all</a:t>
            </a:r>
            <a:r>
              <a:rPr sz="1800" spc="-1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82828"/>
                </a:solidFill>
                <a:latin typeface="Arial MT"/>
                <a:cs typeface="Arial MT"/>
              </a:rPr>
              <a:t>the</a:t>
            </a:r>
            <a:r>
              <a:rPr sz="1800" spc="1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82828"/>
                </a:solidFill>
                <a:latin typeface="Arial MT"/>
                <a:cs typeface="Arial MT"/>
              </a:rPr>
              <a:t>laumch</a:t>
            </a:r>
            <a:r>
              <a:rPr sz="1800" spc="1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82828"/>
                </a:solidFill>
                <a:latin typeface="Arial MT"/>
                <a:cs typeface="Arial MT"/>
              </a:rPr>
              <a:t>sites</a:t>
            </a:r>
            <a:r>
              <a:rPr sz="1800" spc="-1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82828"/>
                </a:solidFill>
                <a:latin typeface="Arial MT"/>
                <a:cs typeface="Arial MT"/>
              </a:rPr>
              <a:t>are</a:t>
            </a:r>
            <a:r>
              <a:rPr sz="1800" spc="1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82828"/>
                </a:solidFill>
                <a:latin typeface="Arial MT"/>
                <a:cs typeface="Arial MT"/>
              </a:rPr>
              <a:t>in</a:t>
            </a:r>
            <a:r>
              <a:rPr sz="1800" spc="1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82828"/>
                </a:solidFill>
                <a:latin typeface="Arial MT"/>
                <a:cs typeface="Arial MT"/>
              </a:rPr>
              <a:t>very</a:t>
            </a:r>
            <a:r>
              <a:rPr sz="1800" spc="5" dirty="0">
                <a:solidFill>
                  <a:srgbClr val="282828"/>
                </a:solidFill>
                <a:latin typeface="Arial MT"/>
                <a:cs typeface="Arial MT"/>
              </a:rPr>
              <a:t> close</a:t>
            </a:r>
            <a:r>
              <a:rPr sz="1800" spc="-4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82828"/>
                </a:solidFill>
                <a:latin typeface="Arial MT"/>
                <a:cs typeface="Arial MT"/>
              </a:rPr>
              <a:t>proximity</a:t>
            </a:r>
            <a:r>
              <a:rPr sz="1800" spc="5" dirty="0">
                <a:solidFill>
                  <a:srgbClr val="282828"/>
                </a:solidFill>
                <a:latin typeface="Arial MT"/>
                <a:cs typeface="Arial MT"/>
              </a:rPr>
              <a:t> to</a:t>
            </a:r>
            <a:r>
              <a:rPr sz="1800" spc="1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82828"/>
                </a:solidFill>
                <a:latin typeface="Arial MT"/>
                <a:cs typeface="Arial MT"/>
              </a:rPr>
              <a:t>the</a:t>
            </a:r>
            <a:r>
              <a:rPr sz="1800" spc="-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800" spc="5" dirty="0">
                <a:solidFill>
                  <a:srgbClr val="282828"/>
                </a:solidFill>
                <a:latin typeface="Arial MT"/>
                <a:cs typeface="Arial MT"/>
              </a:rPr>
              <a:t>coast.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555"/>
              </a:lnSpc>
            </a:pPr>
            <a:fld id="{81D60167-4931-47E6-BA6A-407CBD079E47}" type="slidenum">
              <a:rPr spc="10" dirty="0"/>
              <a:t>44</a:t>
            </a:fld>
            <a:endParaRPr spc="10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00493" y="5466107"/>
            <a:ext cx="7814309" cy="5295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01295" marR="5080" indent="-189230">
              <a:lnSpc>
                <a:spcPct val="100000"/>
              </a:lnSpc>
              <a:spcBef>
                <a:spcPts val="105"/>
              </a:spcBef>
              <a:buChar char="•"/>
              <a:tabLst>
                <a:tab pos="202565" algn="l"/>
              </a:tabLst>
            </a:pPr>
            <a:r>
              <a:rPr sz="1650" spc="-5" dirty="0">
                <a:solidFill>
                  <a:srgbClr val="282828"/>
                </a:solidFill>
                <a:latin typeface="Arial MT"/>
                <a:cs typeface="Arial MT"/>
              </a:rPr>
              <a:t>In</a:t>
            </a:r>
            <a:r>
              <a:rPr sz="1650" spc="-2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650" dirty="0">
                <a:solidFill>
                  <a:srgbClr val="282828"/>
                </a:solidFill>
                <a:latin typeface="Arial MT"/>
                <a:cs typeface="Arial MT"/>
              </a:rPr>
              <a:t>the</a:t>
            </a:r>
            <a:r>
              <a:rPr sz="1650" spc="-3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650" spc="-5" dirty="0">
                <a:solidFill>
                  <a:srgbClr val="282828"/>
                </a:solidFill>
                <a:latin typeface="Arial MT"/>
                <a:cs typeface="Arial MT"/>
              </a:rPr>
              <a:t>Eastern</a:t>
            </a:r>
            <a:r>
              <a:rPr sz="1650" spc="-5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650" dirty="0">
                <a:solidFill>
                  <a:srgbClr val="282828"/>
                </a:solidFill>
                <a:latin typeface="Arial MT"/>
                <a:cs typeface="Arial MT"/>
              </a:rPr>
              <a:t>coast</a:t>
            </a:r>
            <a:r>
              <a:rPr sz="1650" spc="-5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650" dirty="0">
                <a:solidFill>
                  <a:srgbClr val="282828"/>
                </a:solidFill>
                <a:latin typeface="Arial MT"/>
                <a:cs typeface="Arial MT"/>
              </a:rPr>
              <a:t>(Florida)</a:t>
            </a:r>
            <a:r>
              <a:rPr sz="1650" spc="-4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650" dirty="0">
                <a:solidFill>
                  <a:srgbClr val="282828"/>
                </a:solidFill>
                <a:latin typeface="Arial MT"/>
                <a:cs typeface="Arial MT"/>
              </a:rPr>
              <a:t>Launch</a:t>
            </a:r>
            <a:r>
              <a:rPr sz="1650" spc="-7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650" dirty="0">
                <a:solidFill>
                  <a:srgbClr val="282828"/>
                </a:solidFill>
                <a:latin typeface="Arial MT"/>
                <a:cs typeface="Arial MT"/>
              </a:rPr>
              <a:t>site</a:t>
            </a:r>
            <a:r>
              <a:rPr sz="1650" spc="-1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650" dirty="0">
                <a:latin typeface="Arial MT"/>
                <a:cs typeface="Arial MT"/>
              </a:rPr>
              <a:t>KSC</a:t>
            </a:r>
            <a:r>
              <a:rPr sz="1650" spc="5" dirty="0">
                <a:latin typeface="Arial MT"/>
                <a:cs typeface="Arial MT"/>
              </a:rPr>
              <a:t> </a:t>
            </a:r>
            <a:r>
              <a:rPr sz="1650" dirty="0">
                <a:latin typeface="Arial MT"/>
                <a:cs typeface="Arial MT"/>
              </a:rPr>
              <a:t>LC-39A</a:t>
            </a:r>
            <a:r>
              <a:rPr sz="1650" spc="-155" dirty="0">
                <a:latin typeface="Arial MT"/>
                <a:cs typeface="Arial MT"/>
              </a:rPr>
              <a:t> </a:t>
            </a:r>
            <a:r>
              <a:rPr sz="1650" spc="5" dirty="0">
                <a:latin typeface="Arial MT"/>
                <a:cs typeface="Arial MT"/>
              </a:rPr>
              <a:t>has</a:t>
            </a:r>
            <a:r>
              <a:rPr sz="1650" spc="-35" dirty="0">
                <a:latin typeface="Arial MT"/>
                <a:cs typeface="Arial MT"/>
              </a:rPr>
              <a:t> </a:t>
            </a:r>
            <a:r>
              <a:rPr sz="1650" dirty="0">
                <a:latin typeface="Arial MT"/>
                <a:cs typeface="Arial MT"/>
              </a:rPr>
              <a:t>relatively</a:t>
            </a:r>
            <a:r>
              <a:rPr sz="1650" spc="-40" dirty="0">
                <a:latin typeface="Arial MT"/>
                <a:cs typeface="Arial MT"/>
              </a:rPr>
              <a:t> </a:t>
            </a:r>
            <a:r>
              <a:rPr sz="1650" dirty="0">
                <a:latin typeface="Arial MT"/>
                <a:cs typeface="Arial MT"/>
              </a:rPr>
              <a:t>high</a:t>
            </a:r>
            <a:r>
              <a:rPr sz="1650" spc="-30" dirty="0">
                <a:latin typeface="Arial MT"/>
                <a:cs typeface="Arial MT"/>
              </a:rPr>
              <a:t> </a:t>
            </a:r>
            <a:r>
              <a:rPr sz="1650" dirty="0">
                <a:latin typeface="Arial MT"/>
                <a:cs typeface="Arial MT"/>
              </a:rPr>
              <a:t>success </a:t>
            </a:r>
            <a:r>
              <a:rPr sz="1650" spc="-445" dirty="0">
                <a:latin typeface="Arial MT"/>
                <a:cs typeface="Arial MT"/>
              </a:rPr>
              <a:t> </a:t>
            </a:r>
            <a:r>
              <a:rPr sz="1650" spc="-5" dirty="0">
                <a:latin typeface="Arial MT"/>
                <a:cs typeface="Arial MT"/>
              </a:rPr>
              <a:t>rates</a:t>
            </a:r>
            <a:r>
              <a:rPr sz="1650" spc="-45" dirty="0">
                <a:latin typeface="Arial MT"/>
                <a:cs typeface="Arial MT"/>
              </a:rPr>
              <a:t> </a:t>
            </a:r>
            <a:r>
              <a:rPr sz="1650" dirty="0">
                <a:latin typeface="Arial MT"/>
                <a:cs typeface="Arial MT"/>
              </a:rPr>
              <a:t>compared</a:t>
            </a:r>
            <a:r>
              <a:rPr sz="1650" spc="-95" dirty="0">
                <a:latin typeface="Arial MT"/>
                <a:cs typeface="Arial MT"/>
              </a:rPr>
              <a:t> </a:t>
            </a:r>
            <a:r>
              <a:rPr sz="1650" dirty="0">
                <a:latin typeface="Arial MT"/>
                <a:cs typeface="Arial MT"/>
              </a:rPr>
              <a:t>to</a:t>
            </a:r>
            <a:r>
              <a:rPr sz="1650" spc="-25" dirty="0">
                <a:latin typeface="Arial MT"/>
                <a:cs typeface="Arial MT"/>
              </a:rPr>
              <a:t> </a:t>
            </a:r>
            <a:r>
              <a:rPr sz="1650" dirty="0">
                <a:latin typeface="Arial MT"/>
                <a:cs typeface="Arial MT"/>
              </a:rPr>
              <a:t>CCAFS</a:t>
            </a:r>
            <a:r>
              <a:rPr sz="1650" spc="-10" dirty="0">
                <a:latin typeface="Arial MT"/>
                <a:cs typeface="Arial MT"/>
              </a:rPr>
              <a:t> </a:t>
            </a:r>
            <a:r>
              <a:rPr sz="1650" dirty="0">
                <a:latin typeface="Arial MT"/>
                <a:cs typeface="Arial MT"/>
              </a:rPr>
              <a:t>SLC-40</a:t>
            </a:r>
            <a:r>
              <a:rPr sz="1650" spc="-55" dirty="0">
                <a:latin typeface="Arial MT"/>
                <a:cs typeface="Arial MT"/>
              </a:rPr>
              <a:t> </a:t>
            </a:r>
            <a:r>
              <a:rPr sz="1650" dirty="0">
                <a:latin typeface="Arial MT"/>
                <a:cs typeface="Arial MT"/>
              </a:rPr>
              <a:t>&amp;</a:t>
            </a:r>
            <a:r>
              <a:rPr sz="1650" spc="-10" dirty="0">
                <a:latin typeface="Arial MT"/>
                <a:cs typeface="Arial MT"/>
              </a:rPr>
              <a:t> </a:t>
            </a:r>
            <a:r>
              <a:rPr sz="1650" dirty="0">
                <a:latin typeface="Arial MT"/>
                <a:cs typeface="Arial MT"/>
              </a:rPr>
              <a:t>CCAFS</a:t>
            </a:r>
            <a:r>
              <a:rPr sz="1650" spc="-25" dirty="0">
                <a:latin typeface="Arial MT"/>
                <a:cs typeface="Arial MT"/>
              </a:rPr>
              <a:t> </a:t>
            </a:r>
            <a:r>
              <a:rPr sz="1650" dirty="0">
                <a:latin typeface="Arial MT"/>
                <a:cs typeface="Arial MT"/>
              </a:rPr>
              <a:t>LC-40.</a:t>
            </a:r>
            <a:endParaRPr sz="165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25088" y="2145314"/>
            <a:ext cx="1655445" cy="37846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300" dirty="0">
                <a:solidFill>
                  <a:srgbClr val="0A48CA"/>
                </a:solidFill>
                <a:latin typeface="Arial MT"/>
                <a:cs typeface="Arial MT"/>
              </a:rPr>
              <a:t>Florida</a:t>
            </a:r>
            <a:r>
              <a:rPr sz="2300" spc="-95" dirty="0">
                <a:solidFill>
                  <a:srgbClr val="0A48CA"/>
                </a:solidFill>
                <a:latin typeface="Arial MT"/>
                <a:cs typeface="Arial MT"/>
              </a:rPr>
              <a:t> </a:t>
            </a:r>
            <a:r>
              <a:rPr sz="2300" spc="5" dirty="0">
                <a:solidFill>
                  <a:srgbClr val="0A48CA"/>
                </a:solidFill>
                <a:latin typeface="Arial MT"/>
                <a:cs typeface="Arial MT"/>
              </a:rPr>
              <a:t>Sites</a:t>
            </a:r>
            <a:endParaRPr sz="2300">
              <a:latin typeface="Arial MT"/>
              <a:cs typeface="Arial MT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88619" y="2551175"/>
            <a:ext cx="9296400" cy="2684145"/>
            <a:chOff x="388619" y="2551175"/>
            <a:chExt cx="9296400" cy="268414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70375" y="2551175"/>
              <a:ext cx="3055619" cy="2683763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8619" y="2551175"/>
              <a:ext cx="3046475" cy="2683763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982967" y="2551175"/>
              <a:ext cx="2702051" cy="2683763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3540125" marR="5080" indent="-3386454">
              <a:lnSpc>
                <a:spcPts val="2880"/>
              </a:lnSpc>
              <a:spcBef>
                <a:spcPts val="434"/>
              </a:spcBef>
            </a:pPr>
            <a:r>
              <a:rPr spc="-10" dirty="0"/>
              <a:t>Launch</a:t>
            </a:r>
            <a:r>
              <a:rPr spc="-70" dirty="0"/>
              <a:t> </a:t>
            </a:r>
            <a:r>
              <a:rPr spc="-10" dirty="0"/>
              <a:t>outcomes</a:t>
            </a:r>
            <a:r>
              <a:rPr spc="-50" dirty="0"/>
              <a:t> </a:t>
            </a:r>
            <a:r>
              <a:rPr spc="-10" dirty="0"/>
              <a:t>for</a:t>
            </a:r>
            <a:r>
              <a:rPr spc="-35" dirty="0"/>
              <a:t> </a:t>
            </a:r>
            <a:r>
              <a:rPr spc="-10" dirty="0"/>
              <a:t>each</a:t>
            </a:r>
            <a:r>
              <a:rPr spc="-40" dirty="0"/>
              <a:t> </a:t>
            </a:r>
            <a:r>
              <a:rPr spc="-10" dirty="0"/>
              <a:t>site</a:t>
            </a:r>
            <a:r>
              <a:rPr spc="-15" dirty="0"/>
              <a:t> </a:t>
            </a:r>
            <a:r>
              <a:rPr spc="-20" dirty="0"/>
              <a:t>on</a:t>
            </a:r>
            <a:r>
              <a:rPr spc="10" dirty="0"/>
              <a:t> </a:t>
            </a:r>
            <a:r>
              <a:rPr spc="-10" dirty="0"/>
              <a:t>the</a:t>
            </a:r>
            <a:r>
              <a:rPr spc="-40" dirty="0"/>
              <a:t> </a:t>
            </a:r>
            <a:r>
              <a:rPr spc="-10" dirty="0"/>
              <a:t>map</a:t>
            </a:r>
            <a:r>
              <a:rPr spc="-70" dirty="0"/>
              <a:t> </a:t>
            </a:r>
            <a:r>
              <a:rPr spc="-5" dirty="0"/>
              <a:t>With</a:t>
            </a:r>
            <a:r>
              <a:rPr spc="-15" dirty="0"/>
              <a:t> Color </a:t>
            </a:r>
            <a:r>
              <a:rPr spc="-720" dirty="0"/>
              <a:t> </a:t>
            </a:r>
            <a:r>
              <a:rPr spc="-15" dirty="0"/>
              <a:t>Markers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555"/>
              </a:lnSpc>
            </a:pPr>
            <a:fld id="{81D60167-4931-47E6-BA6A-407CBD079E47}" type="slidenum">
              <a:rPr spc="10" dirty="0"/>
              <a:t>45</a:t>
            </a:fld>
            <a:endParaRPr spc="10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25088" y="1984254"/>
            <a:ext cx="8113395" cy="3393440"/>
          </a:xfrm>
          <a:prstGeom prst="rect">
            <a:avLst/>
          </a:prstGeom>
        </p:spPr>
        <p:txBody>
          <a:bodyPr vert="horz" wrap="square" lIns="0" tIns="1758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85"/>
              </a:spcBef>
            </a:pPr>
            <a:r>
              <a:rPr sz="2300" spc="-5" dirty="0">
                <a:solidFill>
                  <a:srgbClr val="0A48CA"/>
                </a:solidFill>
                <a:latin typeface="Arial MT"/>
                <a:cs typeface="Arial MT"/>
              </a:rPr>
              <a:t>West</a:t>
            </a:r>
            <a:r>
              <a:rPr sz="2300" spc="-70" dirty="0">
                <a:solidFill>
                  <a:srgbClr val="0A48CA"/>
                </a:solidFill>
                <a:latin typeface="Arial MT"/>
                <a:cs typeface="Arial MT"/>
              </a:rPr>
              <a:t> </a:t>
            </a:r>
            <a:r>
              <a:rPr sz="2300" spc="5" dirty="0">
                <a:solidFill>
                  <a:srgbClr val="0A48CA"/>
                </a:solidFill>
                <a:latin typeface="Arial MT"/>
                <a:cs typeface="Arial MT"/>
              </a:rPr>
              <a:t>Coast/</a:t>
            </a:r>
            <a:r>
              <a:rPr sz="2300" spc="-55" dirty="0">
                <a:solidFill>
                  <a:srgbClr val="0A48CA"/>
                </a:solidFill>
                <a:latin typeface="Arial MT"/>
                <a:cs typeface="Arial MT"/>
              </a:rPr>
              <a:t> </a:t>
            </a:r>
            <a:r>
              <a:rPr sz="2300" dirty="0">
                <a:solidFill>
                  <a:srgbClr val="0A48CA"/>
                </a:solidFill>
                <a:latin typeface="Arial MT"/>
                <a:cs typeface="Arial MT"/>
              </a:rPr>
              <a:t>Carlifonia</a:t>
            </a:r>
            <a:endParaRPr sz="2300">
              <a:latin typeface="Arial MT"/>
              <a:cs typeface="Arial MT"/>
            </a:endParaRPr>
          </a:p>
          <a:p>
            <a:pPr marL="5652770" marR="5080" indent="-187960">
              <a:lnSpc>
                <a:spcPct val="101499"/>
              </a:lnSpc>
              <a:spcBef>
                <a:spcPts val="1080"/>
              </a:spcBef>
              <a:buChar char="•"/>
              <a:tabLst>
                <a:tab pos="5654675" algn="l"/>
              </a:tabLst>
            </a:pPr>
            <a:r>
              <a:rPr sz="1950" dirty="0">
                <a:solidFill>
                  <a:srgbClr val="282828"/>
                </a:solidFill>
                <a:latin typeface="Arial MT"/>
                <a:cs typeface="Arial MT"/>
              </a:rPr>
              <a:t>In </a:t>
            </a:r>
            <a:r>
              <a:rPr sz="1950" spc="15" dirty="0">
                <a:solidFill>
                  <a:srgbClr val="282828"/>
                </a:solidFill>
                <a:latin typeface="Arial MT"/>
                <a:cs typeface="Arial MT"/>
              </a:rPr>
              <a:t>the </a:t>
            </a:r>
            <a:r>
              <a:rPr sz="1950" spc="10" dirty="0">
                <a:solidFill>
                  <a:srgbClr val="282828"/>
                </a:solidFill>
                <a:latin typeface="Arial MT"/>
                <a:cs typeface="Arial MT"/>
              </a:rPr>
              <a:t>West </a:t>
            </a:r>
            <a:r>
              <a:rPr sz="1950" spc="5" dirty="0">
                <a:solidFill>
                  <a:srgbClr val="282828"/>
                </a:solidFill>
                <a:latin typeface="Arial MT"/>
                <a:cs typeface="Arial MT"/>
              </a:rPr>
              <a:t>Coast </a:t>
            </a:r>
            <a:r>
              <a:rPr sz="1950" spc="10" dirty="0">
                <a:solidFill>
                  <a:srgbClr val="282828"/>
                </a:solidFill>
                <a:latin typeface="Arial MT"/>
                <a:cs typeface="Arial MT"/>
              </a:rPr>
              <a:t> (Californai) </a:t>
            </a:r>
            <a:r>
              <a:rPr sz="1950" spc="15" dirty="0">
                <a:solidFill>
                  <a:srgbClr val="282828"/>
                </a:solidFill>
                <a:latin typeface="Arial MT"/>
                <a:cs typeface="Arial MT"/>
              </a:rPr>
              <a:t>Launch </a:t>
            </a:r>
            <a:r>
              <a:rPr sz="1950" spc="2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950" spc="15" dirty="0">
                <a:solidFill>
                  <a:srgbClr val="282828"/>
                </a:solidFill>
                <a:latin typeface="Arial MT"/>
                <a:cs typeface="Arial MT"/>
              </a:rPr>
              <a:t>s</a:t>
            </a:r>
            <a:r>
              <a:rPr sz="1950" spc="20" dirty="0">
                <a:solidFill>
                  <a:srgbClr val="282828"/>
                </a:solidFill>
                <a:latin typeface="Arial MT"/>
                <a:cs typeface="Arial MT"/>
              </a:rPr>
              <a:t>i</a:t>
            </a:r>
            <a:r>
              <a:rPr sz="1950" spc="10" dirty="0">
                <a:solidFill>
                  <a:srgbClr val="282828"/>
                </a:solidFill>
                <a:latin typeface="Arial MT"/>
                <a:cs typeface="Arial MT"/>
              </a:rPr>
              <a:t>te</a:t>
            </a:r>
            <a:r>
              <a:rPr sz="1950" spc="-1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950" spc="-100" dirty="0">
                <a:latin typeface="Calibri"/>
                <a:cs typeface="Calibri"/>
              </a:rPr>
              <a:t>V</a:t>
            </a:r>
            <a:r>
              <a:rPr sz="1950" spc="-25" dirty="0">
                <a:latin typeface="Calibri"/>
                <a:cs typeface="Calibri"/>
              </a:rPr>
              <a:t>A</a:t>
            </a:r>
            <a:r>
              <a:rPr sz="1950" spc="-10" dirty="0">
                <a:latin typeface="Calibri"/>
                <a:cs typeface="Calibri"/>
              </a:rPr>
              <a:t>F</a:t>
            </a:r>
            <a:r>
              <a:rPr sz="1950" spc="15" dirty="0">
                <a:latin typeface="Calibri"/>
                <a:cs typeface="Calibri"/>
              </a:rPr>
              <a:t>B</a:t>
            </a:r>
            <a:r>
              <a:rPr sz="1950" spc="-75" dirty="0">
                <a:latin typeface="Calibri"/>
                <a:cs typeface="Calibri"/>
              </a:rPr>
              <a:t> </a:t>
            </a:r>
            <a:r>
              <a:rPr sz="1950" spc="10" dirty="0">
                <a:latin typeface="Calibri"/>
                <a:cs typeface="Calibri"/>
              </a:rPr>
              <a:t>S</a:t>
            </a:r>
            <a:r>
              <a:rPr sz="1950" spc="-35" dirty="0">
                <a:latin typeface="Calibri"/>
                <a:cs typeface="Calibri"/>
              </a:rPr>
              <a:t>L</a:t>
            </a:r>
            <a:r>
              <a:rPr sz="1950" spc="5" dirty="0">
                <a:latin typeface="Calibri"/>
                <a:cs typeface="Calibri"/>
              </a:rPr>
              <a:t>C</a:t>
            </a:r>
            <a:r>
              <a:rPr sz="1950" spc="-5" dirty="0">
                <a:latin typeface="Calibri"/>
                <a:cs typeface="Calibri"/>
              </a:rPr>
              <a:t>-4</a:t>
            </a:r>
            <a:r>
              <a:rPr sz="1950" spc="10" dirty="0">
                <a:latin typeface="Calibri"/>
                <a:cs typeface="Calibri"/>
              </a:rPr>
              <a:t>E </a:t>
            </a:r>
            <a:r>
              <a:rPr sz="1950" spc="20" dirty="0">
                <a:latin typeface="Arial MT"/>
                <a:cs typeface="Arial MT"/>
              </a:rPr>
              <a:t>h</a:t>
            </a:r>
            <a:r>
              <a:rPr sz="1950" dirty="0">
                <a:latin typeface="Arial MT"/>
                <a:cs typeface="Arial MT"/>
              </a:rPr>
              <a:t>a</a:t>
            </a:r>
            <a:r>
              <a:rPr sz="1950" spc="10" dirty="0">
                <a:latin typeface="Arial MT"/>
                <a:cs typeface="Arial MT"/>
              </a:rPr>
              <a:t>s  relatively </a:t>
            </a:r>
            <a:r>
              <a:rPr sz="1950" spc="5" dirty="0">
                <a:latin typeface="Arial MT"/>
                <a:cs typeface="Arial MT"/>
              </a:rPr>
              <a:t>lower </a:t>
            </a:r>
            <a:r>
              <a:rPr sz="1950" spc="10" dirty="0">
                <a:latin typeface="Arial MT"/>
                <a:cs typeface="Arial MT"/>
              </a:rPr>
              <a:t> </a:t>
            </a:r>
            <a:r>
              <a:rPr sz="1950" spc="15" dirty="0">
                <a:latin typeface="Arial MT"/>
                <a:cs typeface="Arial MT"/>
              </a:rPr>
              <a:t>success </a:t>
            </a:r>
            <a:r>
              <a:rPr sz="1950" spc="10" dirty="0">
                <a:latin typeface="Arial MT"/>
                <a:cs typeface="Arial MT"/>
              </a:rPr>
              <a:t>rates 4/10 </a:t>
            </a:r>
            <a:r>
              <a:rPr sz="1950" spc="15" dirty="0">
                <a:latin typeface="Arial MT"/>
                <a:cs typeface="Arial MT"/>
              </a:rPr>
              <a:t> compared</a:t>
            </a:r>
            <a:r>
              <a:rPr sz="1950" spc="-85" dirty="0">
                <a:latin typeface="Arial MT"/>
                <a:cs typeface="Arial MT"/>
              </a:rPr>
              <a:t> </a:t>
            </a:r>
            <a:r>
              <a:rPr sz="1950" spc="10" dirty="0">
                <a:latin typeface="Arial MT"/>
                <a:cs typeface="Arial MT"/>
              </a:rPr>
              <a:t>to</a:t>
            </a:r>
            <a:r>
              <a:rPr sz="1950" spc="-25" dirty="0">
                <a:latin typeface="Arial MT"/>
                <a:cs typeface="Arial MT"/>
              </a:rPr>
              <a:t> </a:t>
            </a:r>
            <a:r>
              <a:rPr sz="1950" spc="15" dirty="0">
                <a:latin typeface="Arial MT"/>
                <a:cs typeface="Arial MT"/>
              </a:rPr>
              <a:t>KSC</a:t>
            </a:r>
            <a:r>
              <a:rPr sz="1950" spc="-55" dirty="0">
                <a:latin typeface="Arial MT"/>
                <a:cs typeface="Arial MT"/>
              </a:rPr>
              <a:t> </a:t>
            </a:r>
            <a:r>
              <a:rPr sz="1950" spc="15" dirty="0">
                <a:latin typeface="Arial MT"/>
                <a:cs typeface="Arial MT"/>
              </a:rPr>
              <a:t>LC- </a:t>
            </a:r>
            <a:r>
              <a:rPr sz="1950" spc="-530" dirty="0">
                <a:latin typeface="Arial MT"/>
                <a:cs typeface="Arial MT"/>
              </a:rPr>
              <a:t> </a:t>
            </a:r>
            <a:r>
              <a:rPr sz="1950" spc="20" dirty="0">
                <a:latin typeface="Arial MT"/>
                <a:cs typeface="Arial MT"/>
              </a:rPr>
              <a:t>39A</a:t>
            </a:r>
            <a:r>
              <a:rPr sz="1950" spc="-140" dirty="0">
                <a:latin typeface="Arial MT"/>
                <a:cs typeface="Arial MT"/>
              </a:rPr>
              <a:t> </a:t>
            </a:r>
            <a:r>
              <a:rPr sz="1950" spc="20" dirty="0">
                <a:latin typeface="Arial MT"/>
                <a:cs typeface="Arial MT"/>
              </a:rPr>
              <a:t>la</a:t>
            </a:r>
            <a:r>
              <a:rPr sz="1950" dirty="0">
                <a:latin typeface="Arial MT"/>
                <a:cs typeface="Arial MT"/>
              </a:rPr>
              <a:t>u</a:t>
            </a:r>
            <a:r>
              <a:rPr sz="1950" spc="20" dirty="0">
                <a:latin typeface="Arial MT"/>
                <a:cs typeface="Arial MT"/>
              </a:rPr>
              <a:t>n</a:t>
            </a:r>
            <a:r>
              <a:rPr sz="1950" spc="15" dirty="0">
                <a:latin typeface="Arial MT"/>
                <a:cs typeface="Arial MT"/>
              </a:rPr>
              <a:t>ch</a:t>
            </a:r>
            <a:r>
              <a:rPr sz="1950" spc="-20" dirty="0">
                <a:latin typeface="Arial MT"/>
                <a:cs typeface="Arial MT"/>
              </a:rPr>
              <a:t> </a:t>
            </a:r>
            <a:r>
              <a:rPr sz="1950" spc="15" dirty="0">
                <a:latin typeface="Arial MT"/>
                <a:cs typeface="Arial MT"/>
              </a:rPr>
              <a:t>s</a:t>
            </a:r>
            <a:r>
              <a:rPr sz="1950" dirty="0">
                <a:latin typeface="Arial MT"/>
                <a:cs typeface="Arial MT"/>
              </a:rPr>
              <a:t>i</a:t>
            </a:r>
            <a:r>
              <a:rPr sz="1950" spc="10" dirty="0">
                <a:latin typeface="Arial MT"/>
                <a:cs typeface="Arial MT"/>
              </a:rPr>
              <a:t>te</a:t>
            </a:r>
            <a:r>
              <a:rPr sz="1950" dirty="0">
                <a:latin typeface="Arial MT"/>
                <a:cs typeface="Arial MT"/>
              </a:rPr>
              <a:t> </a:t>
            </a:r>
            <a:r>
              <a:rPr sz="1950" spc="20" dirty="0">
                <a:latin typeface="Arial MT"/>
                <a:cs typeface="Arial MT"/>
              </a:rPr>
              <a:t>i</a:t>
            </a:r>
            <a:r>
              <a:rPr sz="1950" spc="15" dirty="0">
                <a:latin typeface="Arial MT"/>
                <a:cs typeface="Arial MT"/>
              </a:rPr>
              <a:t>n</a:t>
            </a:r>
            <a:r>
              <a:rPr sz="1950" spc="-20" dirty="0">
                <a:latin typeface="Arial MT"/>
                <a:cs typeface="Arial MT"/>
              </a:rPr>
              <a:t> </a:t>
            </a:r>
            <a:r>
              <a:rPr sz="1950" spc="5" dirty="0">
                <a:latin typeface="Arial MT"/>
                <a:cs typeface="Arial MT"/>
              </a:rPr>
              <a:t>t</a:t>
            </a:r>
            <a:r>
              <a:rPr sz="1950" spc="20" dirty="0">
                <a:latin typeface="Arial MT"/>
                <a:cs typeface="Arial MT"/>
              </a:rPr>
              <a:t>h</a:t>
            </a:r>
            <a:r>
              <a:rPr sz="1950" spc="10" dirty="0">
                <a:latin typeface="Arial MT"/>
                <a:cs typeface="Arial MT"/>
              </a:rPr>
              <a:t>e  Eastern </a:t>
            </a:r>
            <a:r>
              <a:rPr sz="1950" spc="15" dirty="0">
                <a:latin typeface="Arial MT"/>
                <a:cs typeface="Arial MT"/>
              </a:rPr>
              <a:t>Coast of </a:t>
            </a:r>
            <a:r>
              <a:rPr sz="1950" spc="20" dirty="0">
                <a:latin typeface="Arial MT"/>
                <a:cs typeface="Arial MT"/>
              </a:rPr>
              <a:t> </a:t>
            </a:r>
            <a:r>
              <a:rPr sz="1950" spc="10" dirty="0">
                <a:latin typeface="Arial MT"/>
                <a:cs typeface="Arial MT"/>
              </a:rPr>
              <a:t>Florida.</a:t>
            </a:r>
            <a:endParaRPr sz="195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3540125" marR="5080" indent="-3386454">
              <a:lnSpc>
                <a:spcPts val="2880"/>
              </a:lnSpc>
              <a:spcBef>
                <a:spcPts val="434"/>
              </a:spcBef>
            </a:pPr>
            <a:r>
              <a:rPr spc="-10" dirty="0"/>
              <a:t>Launch</a:t>
            </a:r>
            <a:r>
              <a:rPr spc="-70" dirty="0"/>
              <a:t> </a:t>
            </a:r>
            <a:r>
              <a:rPr spc="-10" dirty="0"/>
              <a:t>outcomes</a:t>
            </a:r>
            <a:r>
              <a:rPr spc="-50" dirty="0"/>
              <a:t> </a:t>
            </a:r>
            <a:r>
              <a:rPr spc="-10" dirty="0"/>
              <a:t>for</a:t>
            </a:r>
            <a:r>
              <a:rPr spc="-35" dirty="0"/>
              <a:t> </a:t>
            </a:r>
            <a:r>
              <a:rPr spc="-10" dirty="0"/>
              <a:t>each</a:t>
            </a:r>
            <a:r>
              <a:rPr spc="-40" dirty="0"/>
              <a:t> </a:t>
            </a:r>
            <a:r>
              <a:rPr spc="-10" dirty="0"/>
              <a:t>site</a:t>
            </a:r>
            <a:r>
              <a:rPr spc="-15" dirty="0"/>
              <a:t> </a:t>
            </a:r>
            <a:r>
              <a:rPr spc="-20" dirty="0"/>
              <a:t>on</a:t>
            </a:r>
            <a:r>
              <a:rPr spc="10" dirty="0"/>
              <a:t> </a:t>
            </a:r>
            <a:r>
              <a:rPr spc="-10" dirty="0"/>
              <a:t>the</a:t>
            </a:r>
            <a:r>
              <a:rPr spc="-40" dirty="0"/>
              <a:t> </a:t>
            </a:r>
            <a:r>
              <a:rPr spc="-10" dirty="0"/>
              <a:t>map</a:t>
            </a:r>
            <a:r>
              <a:rPr spc="-70" dirty="0"/>
              <a:t> </a:t>
            </a:r>
            <a:r>
              <a:rPr spc="-5" dirty="0"/>
              <a:t>With</a:t>
            </a:r>
            <a:r>
              <a:rPr spc="-15" dirty="0"/>
              <a:t> Color </a:t>
            </a:r>
            <a:r>
              <a:rPr spc="-720" dirty="0"/>
              <a:t> </a:t>
            </a:r>
            <a:r>
              <a:rPr spc="-15" dirty="0"/>
              <a:t>Markers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2875" y="2599944"/>
            <a:ext cx="4992623" cy="3861816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555"/>
              </a:lnSpc>
            </a:pPr>
            <a:fld id="{81D60167-4931-47E6-BA6A-407CBD079E47}" type="slidenum">
              <a:rPr spc="10" dirty="0"/>
              <a:t>46</a:t>
            </a:fld>
            <a:endParaRPr spc="10"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00477" y="5712959"/>
            <a:ext cx="6490970" cy="3276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201295" indent="-189230">
              <a:lnSpc>
                <a:spcPct val="100000"/>
              </a:lnSpc>
              <a:spcBef>
                <a:spcPts val="130"/>
              </a:spcBef>
              <a:buChar char="•"/>
              <a:tabLst>
                <a:tab pos="201930" algn="l"/>
              </a:tabLst>
            </a:pPr>
            <a:r>
              <a:rPr sz="1800" spc="5" dirty="0">
                <a:solidFill>
                  <a:srgbClr val="282828"/>
                </a:solidFill>
                <a:latin typeface="Arial MT"/>
                <a:cs typeface="Arial MT"/>
              </a:rPr>
              <a:t>Launch</a:t>
            </a:r>
            <a:r>
              <a:rPr sz="1800" spc="-2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800" spc="5" dirty="0">
                <a:solidFill>
                  <a:srgbClr val="282828"/>
                </a:solidFill>
                <a:latin typeface="Arial MT"/>
                <a:cs typeface="Arial MT"/>
              </a:rPr>
              <a:t>site</a:t>
            </a:r>
            <a:r>
              <a:rPr sz="1800" spc="3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950" spc="15" dirty="0">
                <a:latin typeface="Arial MT"/>
                <a:cs typeface="Arial MT"/>
              </a:rPr>
              <a:t>CCAFS</a:t>
            </a:r>
            <a:r>
              <a:rPr sz="1950" dirty="0">
                <a:latin typeface="Arial MT"/>
                <a:cs typeface="Arial MT"/>
              </a:rPr>
              <a:t> </a:t>
            </a:r>
            <a:r>
              <a:rPr sz="1950" spc="15" dirty="0">
                <a:latin typeface="Arial MT"/>
                <a:cs typeface="Arial MT"/>
              </a:rPr>
              <a:t>SLC-40</a:t>
            </a:r>
            <a:r>
              <a:rPr sz="1950" spc="-55" dirty="0"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82828"/>
                </a:solidFill>
                <a:latin typeface="Arial MT"/>
                <a:cs typeface="Arial MT"/>
              </a:rPr>
              <a:t>proximity</a:t>
            </a:r>
            <a:r>
              <a:rPr sz="1800" spc="5" dirty="0">
                <a:solidFill>
                  <a:srgbClr val="282828"/>
                </a:solidFill>
                <a:latin typeface="Arial MT"/>
                <a:cs typeface="Arial MT"/>
              </a:rPr>
              <a:t> to</a:t>
            </a:r>
            <a:r>
              <a:rPr sz="1800" spc="-2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800" spc="5" dirty="0">
                <a:solidFill>
                  <a:srgbClr val="282828"/>
                </a:solidFill>
                <a:latin typeface="Arial MT"/>
                <a:cs typeface="Arial MT"/>
              </a:rPr>
              <a:t>coastline</a:t>
            </a:r>
            <a:r>
              <a:rPr sz="1800" spc="-4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82828"/>
                </a:solidFill>
                <a:latin typeface="Arial MT"/>
                <a:cs typeface="Arial MT"/>
              </a:rPr>
              <a:t>is</a:t>
            </a:r>
            <a:r>
              <a:rPr sz="1800" spc="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82828"/>
                </a:solidFill>
                <a:latin typeface="Arial MT"/>
                <a:cs typeface="Arial MT"/>
              </a:rPr>
              <a:t>0.86km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00438" y="1412254"/>
            <a:ext cx="8448675" cy="4902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050" spc="-15" dirty="0"/>
              <a:t>Distances</a:t>
            </a:r>
            <a:r>
              <a:rPr sz="3050" spc="90" dirty="0"/>
              <a:t> </a:t>
            </a:r>
            <a:r>
              <a:rPr sz="3050" spc="-15" dirty="0"/>
              <a:t>between</a:t>
            </a:r>
            <a:r>
              <a:rPr sz="3050" spc="75" dirty="0"/>
              <a:t> </a:t>
            </a:r>
            <a:r>
              <a:rPr sz="3050" spc="-5" dirty="0"/>
              <a:t>a</a:t>
            </a:r>
            <a:r>
              <a:rPr sz="3050" spc="-15" dirty="0"/>
              <a:t> launch</a:t>
            </a:r>
            <a:r>
              <a:rPr sz="3050" spc="105" dirty="0"/>
              <a:t> </a:t>
            </a:r>
            <a:r>
              <a:rPr sz="3050" spc="-5" dirty="0"/>
              <a:t>site</a:t>
            </a:r>
            <a:r>
              <a:rPr sz="3050" spc="-15" dirty="0"/>
              <a:t> </a:t>
            </a:r>
            <a:r>
              <a:rPr sz="3050" dirty="0"/>
              <a:t>to</a:t>
            </a:r>
            <a:r>
              <a:rPr sz="3050" spc="-15" dirty="0"/>
              <a:t> </a:t>
            </a:r>
            <a:r>
              <a:rPr sz="3050" spc="-5" dirty="0"/>
              <a:t>its</a:t>
            </a:r>
            <a:r>
              <a:rPr sz="3050" spc="5" dirty="0"/>
              <a:t> </a:t>
            </a:r>
            <a:r>
              <a:rPr sz="3050" spc="-15" dirty="0"/>
              <a:t>proximities</a:t>
            </a:r>
            <a:endParaRPr sz="305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5508" y="2343911"/>
            <a:ext cx="6829043" cy="303275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555"/>
              </a:lnSpc>
            </a:pPr>
            <a:fld id="{81D60167-4931-47E6-BA6A-407CBD079E47}" type="slidenum">
              <a:rPr spc="10" dirty="0"/>
              <a:t>47</a:t>
            </a:fld>
            <a:endParaRPr spc="10"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00477" y="5694643"/>
            <a:ext cx="6521450" cy="3276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201295" indent="-189230">
              <a:lnSpc>
                <a:spcPct val="100000"/>
              </a:lnSpc>
              <a:spcBef>
                <a:spcPts val="130"/>
              </a:spcBef>
              <a:buChar char="•"/>
              <a:tabLst>
                <a:tab pos="201930" algn="l"/>
              </a:tabLst>
            </a:pPr>
            <a:r>
              <a:rPr sz="1800" spc="5" dirty="0">
                <a:solidFill>
                  <a:srgbClr val="282828"/>
                </a:solidFill>
                <a:latin typeface="Arial MT"/>
                <a:cs typeface="Arial MT"/>
              </a:rPr>
              <a:t>Launch</a:t>
            </a:r>
            <a:r>
              <a:rPr sz="1800" spc="-2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800" spc="5" dirty="0">
                <a:solidFill>
                  <a:srgbClr val="282828"/>
                </a:solidFill>
                <a:latin typeface="Arial MT"/>
                <a:cs typeface="Arial MT"/>
              </a:rPr>
              <a:t>site</a:t>
            </a:r>
            <a:r>
              <a:rPr sz="1800" spc="4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950" spc="15" dirty="0">
                <a:latin typeface="Arial MT"/>
                <a:cs typeface="Arial MT"/>
              </a:rPr>
              <a:t>CCAFS</a:t>
            </a:r>
            <a:r>
              <a:rPr sz="1950" dirty="0">
                <a:latin typeface="Arial MT"/>
                <a:cs typeface="Arial MT"/>
              </a:rPr>
              <a:t> </a:t>
            </a:r>
            <a:r>
              <a:rPr sz="1950" spc="15" dirty="0">
                <a:latin typeface="Arial MT"/>
                <a:cs typeface="Arial MT"/>
              </a:rPr>
              <a:t>SLC-40</a:t>
            </a:r>
            <a:r>
              <a:rPr sz="1950" spc="-50" dirty="0">
                <a:latin typeface="Arial MT"/>
                <a:cs typeface="Arial MT"/>
              </a:rPr>
              <a:t> </a:t>
            </a:r>
            <a:r>
              <a:rPr sz="1800" spc="5" dirty="0">
                <a:solidFill>
                  <a:srgbClr val="282828"/>
                </a:solidFill>
                <a:latin typeface="Arial MT"/>
                <a:cs typeface="Arial MT"/>
              </a:rPr>
              <a:t>closest</a:t>
            </a:r>
            <a:r>
              <a:rPr sz="1800" spc="-4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800" spc="5" dirty="0">
                <a:solidFill>
                  <a:srgbClr val="282828"/>
                </a:solidFill>
                <a:latin typeface="Arial MT"/>
                <a:cs typeface="Arial MT"/>
              </a:rPr>
              <a:t>to</a:t>
            </a:r>
            <a:r>
              <a:rPr sz="1800" dirty="0">
                <a:solidFill>
                  <a:srgbClr val="282828"/>
                </a:solidFill>
                <a:latin typeface="Arial MT"/>
                <a:cs typeface="Arial MT"/>
              </a:rPr>
              <a:t> highway</a:t>
            </a:r>
            <a:r>
              <a:rPr sz="1800" spc="-1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82828"/>
                </a:solidFill>
                <a:latin typeface="Arial MT"/>
                <a:cs typeface="Arial MT"/>
              </a:rPr>
              <a:t>(Washington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00438" y="1412254"/>
            <a:ext cx="8448675" cy="4902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050" spc="-15" dirty="0"/>
              <a:t>Distances</a:t>
            </a:r>
            <a:r>
              <a:rPr sz="3050" spc="90" dirty="0"/>
              <a:t> </a:t>
            </a:r>
            <a:r>
              <a:rPr sz="3050" spc="-15" dirty="0"/>
              <a:t>between</a:t>
            </a:r>
            <a:r>
              <a:rPr sz="3050" spc="75" dirty="0"/>
              <a:t> </a:t>
            </a:r>
            <a:r>
              <a:rPr sz="3050" spc="-5" dirty="0"/>
              <a:t>a</a:t>
            </a:r>
            <a:r>
              <a:rPr sz="3050" spc="-15" dirty="0"/>
              <a:t> launch</a:t>
            </a:r>
            <a:r>
              <a:rPr sz="3050" spc="105" dirty="0"/>
              <a:t> </a:t>
            </a:r>
            <a:r>
              <a:rPr sz="3050" spc="-5" dirty="0"/>
              <a:t>site</a:t>
            </a:r>
            <a:r>
              <a:rPr sz="3050" spc="-15" dirty="0"/>
              <a:t> </a:t>
            </a:r>
            <a:r>
              <a:rPr sz="3050" dirty="0"/>
              <a:t>to</a:t>
            </a:r>
            <a:r>
              <a:rPr sz="3050" spc="-15" dirty="0"/>
              <a:t> </a:t>
            </a:r>
            <a:r>
              <a:rPr sz="3050" spc="-5" dirty="0"/>
              <a:t>its</a:t>
            </a:r>
            <a:r>
              <a:rPr sz="3050" spc="5" dirty="0"/>
              <a:t> </a:t>
            </a:r>
            <a:r>
              <a:rPr sz="3050" spc="-15" dirty="0"/>
              <a:t>proximities</a:t>
            </a:r>
            <a:endParaRPr sz="305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42187" y="2205228"/>
            <a:ext cx="7299960" cy="3575303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889474" y="6022735"/>
            <a:ext cx="2053589" cy="2825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00"/>
              </a:lnSpc>
            </a:pPr>
            <a:r>
              <a:rPr sz="1800" spc="-5" dirty="0">
                <a:solidFill>
                  <a:srgbClr val="282828"/>
                </a:solidFill>
                <a:latin typeface="Arial MT"/>
                <a:cs typeface="Arial MT"/>
              </a:rPr>
              <a:t>Avenue)</a:t>
            </a:r>
            <a:r>
              <a:rPr sz="1800" spc="-4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800" spc="5" dirty="0">
                <a:solidFill>
                  <a:srgbClr val="282828"/>
                </a:solidFill>
                <a:latin typeface="Arial MT"/>
                <a:cs typeface="Arial MT"/>
              </a:rPr>
              <a:t>is</a:t>
            </a:r>
            <a:r>
              <a:rPr sz="1800" spc="-3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800" spc="5" dirty="0">
                <a:solidFill>
                  <a:srgbClr val="282828"/>
                </a:solidFill>
                <a:latin typeface="Arial MT"/>
                <a:cs typeface="Arial MT"/>
              </a:rPr>
              <a:t>23.19km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555"/>
              </a:lnSpc>
            </a:pPr>
            <a:fld id="{81D60167-4931-47E6-BA6A-407CBD079E47}" type="slidenum">
              <a:rPr spc="10" dirty="0"/>
              <a:t>48</a:t>
            </a:fld>
            <a:endParaRPr spc="10" dirty="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057656"/>
            <a:ext cx="10058400" cy="5659120"/>
            <a:chOff x="0" y="1057656"/>
            <a:chExt cx="10058400" cy="56591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057656"/>
              <a:ext cx="10058400" cy="5658611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59891" y="3145536"/>
              <a:ext cx="871855" cy="304800"/>
            </a:xfrm>
            <a:custGeom>
              <a:avLst/>
              <a:gdLst/>
              <a:ahLst/>
              <a:cxnLst/>
              <a:rect l="l" t="t" r="r" b="b"/>
              <a:pathLst>
                <a:path w="871855" h="304800">
                  <a:moveTo>
                    <a:pt x="871728" y="304800"/>
                  </a:moveTo>
                  <a:lnTo>
                    <a:pt x="0" y="304800"/>
                  </a:lnTo>
                  <a:lnTo>
                    <a:pt x="0" y="0"/>
                  </a:lnTo>
                  <a:lnTo>
                    <a:pt x="871728" y="0"/>
                  </a:lnTo>
                  <a:lnTo>
                    <a:pt x="871728" y="304800"/>
                  </a:lnTo>
                  <a:close/>
                </a:path>
              </a:pathLst>
            </a:custGeom>
            <a:solidFill>
              <a:srgbClr val="0846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721890" y="3144995"/>
            <a:ext cx="718820" cy="252729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50" spc="15" dirty="0">
                <a:solidFill>
                  <a:srgbClr val="FFFFFF"/>
                </a:solidFill>
                <a:latin typeface="Calibri"/>
                <a:cs typeface="Calibri"/>
              </a:rPr>
              <a:t>Se</a:t>
            </a:r>
            <a:r>
              <a:rPr sz="1450" spc="10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1450" spc="15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450" spc="-10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450" spc="20" dirty="0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r>
              <a:rPr sz="1450" spc="-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50" spc="15" dirty="0">
                <a:solidFill>
                  <a:srgbClr val="FFFFFF"/>
                </a:solidFill>
                <a:latin typeface="Calibri"/>
                <a:cs typeface="Calibri"/>
              </a:rPr>
              <a:t>4</a:t>
            </a:r>
            <a:endParaRPr sz="14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057656"/>
            <a:ext cx="10058400" cy="5658611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878061" y="6328660"/>
            <a:ext cx="118745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spc="10" dirty="0">
                <a:solidFill>
                  <a:srgbClr val="1C7CDB"/>
                </a:solidFill>
                <a:latin typeface="Arial MT"/>
                <a:cs typeface="Arial MT"/>
              </a:rPr>
              <a:t>5</a:t>
            </a:r>
            <a:endParaRPr sz="13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32460" y="3378708"/>
            <a:ext cx="873760" cy="304800"/>
          </a:xfrm>
          <a:prstGeom prst="rect">
            <a:avLst/>
          </a:prstGeom>
          <a:solidFill>
            <a:srgbClr val="0846CA"/>
          </a:solidFill>
        </p:spPr>
        <p:txBody>
          <a:bodyPr vert="horz" wrap="square" lIns="0" tIns="16510" rIns="0" bIns="0" rtlCol="0">
            <a:spAutoFit/>
          </a:bodyPr>
          <a:lstStyle/>
          <a:p>
            <a:pPr marL="74295">
              <a:lnSpc>
                <a:spcPct val="100000"/>
              </a:lnSpc>
              <a:spcBef>
                <a:spcPts val="130"/>
              </a:spcBef>
            </a:pPr>
            <a:r>
              <a:rPr sz="1450" spc="10" dirty="0">
                <a:solidFill>
                  <a:srgbClr val="FFFFFF"/>
                </a:solidFill>
                <a:latin typeface="Calibri"/>
                <a:cs typeface="Calibri"/>
              </a:rPr>
              <a:t>Section</a:t>
            </a:r>
            <a:r>
              <a:rPr sz="1450" spc="-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50" spc="15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14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00580" y="5321355"/>
            <a:ext cx="8220709" cy="646430"/>
          </a:xfrm>
          <a:prstGeom prst="rect">
            <a:avLst/>
          </a:prstGeom>
        </p:spPr>
        <p:txBody>
          <a:bodyPr vert="horz" wrap="square" lIns="0" tIns="59690" rIns="0" bIns="0" rtlCol="0">
            <a:spAutoFit/>
          </a:bodyPr>
          <a:lstStyle/>
          <a:p>
            <a:pPr marL="201295" marR="5080" indent="-189230" algn="just">
              <a:lnSpc>
                <a:spcPts val="1500"/>
              </a:lnSpc>
              <a:spcBef>
                <a:spcPts val="470"/>
              </a:spcBef>
              <a:buChar char="•"/>
              <a:tabLst>
                <a:tab pos="202565" algn="l"/>
              </a:tabLst>
            </a:pPr>
            <a:r>
              <a:rPr sz="1550" spc="5" dirty="0">
                <a:solidFill>
                  <a:srgbClr val="282828"/>
                </a:solidFill>
                <a:latin typeface="Arial MT"/>
                <a:cs typeface="Arial MT"/>
              </a:rPr>
              <a:t>Launch </a:t>
            </a:r>
            <a:r>
              <a:rPr sz="1550" dirty="0">
                <a:solidFill>
                  <a:srgbClr val="282828"/>
                </a:solidFill>
                <a:latin typeface="Arial MT"/>
                <a:cs typeface="Arial MT"/>
              </a:rPr>
              <a:t>site KSC </a:t>
            </a:r>
            <a:r>
              <a:rPr sz="1550" spc="5" dirty="0">
                <a:solidFill>
                  <a:srgbClr val="282828"/>
                </a:solidFill>
                <a:latin typeface="Arial MT"/>
                <a:cs typeface="Arial MT"/>
              </a:rPr>
              <a:t>LC-39A has </a:t>
            </a:r>
            <a:r>
              <a:rPr sz="1550" spc="10" dirty="0">
                <a:solidFill>
                  <a:srgbClr val="282828"/>
                </a:solidFill>
                <a:latin typeface="Arial MT"/>
                <a:cs typeface="Arial MT"/>
              </a:rPr>
              <a:t>the </a:t>
            </a:r>
            <a:r>
              <a:rPr sz="1550" spc="5" dirty="0">
                <a:solidFill>
                  <a:srgbClr val="282828"/>
                </a:solidFill>
                <a:latin typeface="Arial MT"/>
                <a:cs typeface="Arial MT"/>
              </a:rPr>
              <a:t>highest </a:t>
            </a:r>
            <a:r>
              <a:rPr sz="1550" dirty="0">
                <a:solidFill>
                  <a:srgbClr val="282828"/>
                </a:solidFill>
                <a:latin typeface="Arial MT"/>
                <a:cs typeface="Arial MT"/>
              </a:rPr>
              <a:t>launch </a:t>
            </a:r>
            <a:r>
              <a:rPr sz="1550" spc="5" dirty="0">
                <a:solidFill>
                  <a:srgbClr val="282828"/>
                </a:solidFill>
                <a:latin typeface="Arial MT"/>
                <a:cs typeface="Arial MT"/>
              </a:rPr>
              <a:t>success rate </a:t>
            </a:r>
            <a:r>
              <a:rPr sz="1550" dirty="0">
                <a:solidFill>
                  <a:srgbClr val="282828"/>
                </a:solidFill>
                <a:latin typeface="Arial MT"/>
                <a:cs typeface="Arial MT"/>
              </a:rPr>
              <a:t>at 42% </a:t>
            </a:r>
            <a:r>
              <a:rPr sz="1550" spc="5" dirty="0">
                <a:solidFill>
                  <a:srgbClr val="282828"/>
                </a:solidFill>
                <a:latin typeface="Arial MT"/>
                <a:cs typeface="Arial MT"/>
              </a:rPr>
              <a:t>followed by CCAFS </a:t>
            </a:r>
            <a:r>
              <a:rPr sz="1550" spc="10" dirty="0">
                <a:solidFill>
                  <a:srgbClr val="282828"/>
                </a:solidFill>
                <a:latin typeface="Arial MT"/>
                <a:cs typeface="Arial MT"/>
              </a:rPr>
              <a:t> LC-40 </a:t>
            </a:r>
            <a:r>
              <a:rPr sz="1550" dirty="0">
                <a:solidFill>
                  <a:srgbClr val="282828"/>
                </a:solidFill>
                <a:latin typeface="Arial MT"/>
                <a:cs typeface="Arial MT"/>
              </a:rPr>
              <a:t>at </a:t>
            </a:r>
            <a:r>
              <a:rPr sz="1550" spc="-5" dirty="0">
                <a:solidFill>
                  <a:srgbClr val="282828"/>
                </a:solidFill>
                <a:latin typeface="Arial MT"/>
                <a:cs typeface="Arial MT"/>
              </a:rPr>
              <a:t>29%, </a:t>
            </a:r>
            <a:r>
              <a:rPr sz="1550" spc="-25" dirty="0">
                <a:solidFill>
                  <a:srgbClr val="282828"/>
                </a:solidFill>
                <a:latin typeface="Arial MT"/>
                <a:cs typeface="Arial MT"/>
              </a:rPr>
              <a:t>VAFB </a:t>
            </a:r>
            <a:r>
              <a:rPr sz="1550" spc="10" dirty="0">
                <a:solidFill>
                  <a:srgbClr val="282828"/>
                </a:solidFill>
                <a:latin typeface="Arial MT"/>
                <a:cs typeface="Arial MT"/>
              </a:rPr>
              <a:t>SLC-4E at 17% </a:t>
            </a:r>
            <a:r>
              <a:rPr sz="1550" spc="5" dirty="0">
                <a:solidFill>
                  <a:srgbClr val="282828"/>
                </a:solidFill>
                <a:latin typeface="Arial MT"/>
                <a:cs typeface="Arial MT"/>
              </a:rPr>
              <a:t>and </a:t>
            </a:r>
            <a:r>
              <a:rPr sz="1550" dirty="0">
                <a:solidFill>
                  <a:srgbClr val="282828"/>
                </a:solidFill>
                <a:latin typeface="Arial MT"/>
                <a:cs typeface="Arial MT"/>
              </a:rPr>
              <a:t>lastly launch </a:t>
            </a:r>
            <a:r>
              <a:rPr sz="1550" spc="5" dirty="0">
                <a:solidFill>
                  <a:srgbClr val="282828"/>
                </a:solidFill>
                <a:latin typeface="Arial MT"/>
                <a:cs typeface="Arial MT"/>
              </a:rPr>
              <a:t>site CCAFS SLC-40 </a:t>
            </a:r>
            <a:r>
              <a:rPr sz="1550" spc="-5" dirty="0">
                <a:solidFill>
                  <a:srgbClr val="282828"/>
                </a:solidFill>
                <a:latin typeface="Arial MT"/>
                <a:cs typeface="Arial MT"/>
              </a:rPr>
              <a:t>with </a:t>
            </a:r>
            <a:r>
              <a:rPr sz="1550" spc="10" dirty="0">
                <a:solidFill>
                  <a:srgbClr val="282828"/>
                </a:solidFill>
                <a:latin typeface="Arial MT"/>
                <a:cs typeface="Arial MT"/>
              </a:rPr>
              <a:t>a </a:t>
            </a:r>
            <a:r>
              <a:rPr sz="1550" spc="5" dirty="0">
                <a:solidFill>
                  <a:srgbClr val="282828"/>
                </a:solidFill>
                <a:latin typeface="Arial MT"/>
                <a:cs typeface="Arial MT"/>
              </a:rPr>
              <a:t>success </a:t>
            </a:r>
            <a:r>
              <a:rPr sz="1550" spc="1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550" spc="5" dirty="0">
                <a:solidFill>
                  <a:srgbClr val="282828"/>
                </a:solidFill>
                <a:latin typeface="Arial MT"/>
                <a:cs typeface="Arial MT"/>
              </a:rPr>
              <a:t>rate</a:t>
            </a:r>
            <a:r>
              <a:rPr sz="1550" spc="-2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550" spc="10" dirty="0">
                <a:solidFill>
                  <a:srgbClr val="282828"/>
                </a:solidFill>
                <a:latin typeface="Arial MT"/>
                <a:cs typeface="Arial MT"/>
              </a:rPr>
              <a:t>of</a:t>
            </a:r>
            <a:r>
              <a:rPr sz="1550" spc="-2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550" spc="15" dirty="0">
                <a:solidFill>
                  <a:srgbClr val="282828"/>
                </a:solidFill>
                <a:latin typeface="Arial MT"/>
                <a:cs typeface="Arial MT"/>
              </a:rPr>
              <a:t>13%</a:t>
            </a:r>
            <a:endParaRPr sz="155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00438" y="1412254"/>
            <a:ext cx="7995920" cy="4902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050" spc="-15" dirty="0"/>
              <a:t>Pie-Chart</a:t>
            </a:r>
            <a:r>
              <a:rPr sz="3050" spc="75" dirty="0"/>
              <a:t> </a:t>
            </a:r>
            <a:r>
              <a:rPr sz="3050" spc="-10" dirty="0"/>
              <a:t>for</a:t>
            </a:r>
            <a:r>
              <a:rPr sz="3050" spc="30" dirty="0"/>
              <a:t> </a:t>
            </a:r>
            <a:r>
              <a:rPr sz="3050" spc="-15" dirty="0"/>
              <a:t>launch</a:t>
            </a:r>
            <a:r>
              <a:rPr sz="3050" spc="80" dirty="0"/>
              <a:t> </a:t>
            </a:r>
            <a:r>
              <a:rPr sz="3050" spc="-5" dirty="0"/>
              <a:t>success</a:t>
            </a:r>
            <a:r>
              <a:rPr sz="3050" spc="40" dirty="0"/>
              <a:t> </a:t>
            </a:r>
            <a:r>
              <a:rPr sz="3050" spc="-10" dirty="0"/>
              <a:t>count</a:t>
            </a:r>
            <a:r>
              <a:rPr sz="3050" spc="45" dirty="0"/>
              <a:t> </a:t>
            </a:r>
            <a:r>
              <a:rPr sz="3050" dirty="0"/>
              <a:t>for </a:t>
            </a:r>
            <a:r>
              <a:rPr sz="3050" spc="-15" dirty="0"/>
              <a:t>all</a:t>
            </a:r>
            <a:r>
              <a:rPr sz="3050" spc="30" dirty="0"/>
              <a:t> </a:t>
            </a:r>
            <a:r>
              <a:rPr sz="3050" spc="-10" dirty="0"/>
              <a:t>sites</a:t>
            </a:r>
            <a:endParaRPr sz="305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8411" y="2258568"/>
            <a:ext cx="9204959" cy="2983991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9154689" y="6085468"/>
            <a:ext cx="267970" cy="215900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sz="1300" spc="10" dirty="0">
                <a:solidFill>
                  <a:srgbClr val="1C7CDB"/>
                </a:solidFill>
                <a:latin typeface="Arial MT"/>
                <a:cs typeface="Arial MT"/>
              </a:rPr>
              <a:t>50</a:t>
            </a:fld>
            <a:endParaRPr sz="13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41026" y="5607773"/>
            <a:ext cx="8018145" cy="57912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225425" marR="30480" indent="-187960">
              <a:lnSpc>
                <a:spcPct val="101099"/>
              </a:lnSpc>
              <a:spcBef>
                <a:spcPts val="85"/>
              </a:spcBef>
              <a:buChar char="•"/>
              <a:tabLst>
                <a:tab pos="224790" algn="l"/>
              </a:tabLst>
            </a:pPr>
            <a:r>
              <a:rPr sz="1800" spc="5" dirty="0">
                <a:solidFill>
                  <a:srgbClr val="282828"/>
                </a:solidFill>
                <a:latin typeface="Arial MT"/>
                <a:cs typeface="Arial MT"/>
              </a:rPr>
              <a:t>Launch site </a:t>
            </a:r>
            <a:r>
              <a:rPr sz="1800" spc="-5" dirty="0">
                <a:solidFill>
                  <a:srgbClr val="282828"/>
                </a:solidFill>
                <a:latin typeface="Arial MT"/>
                <a:cs typeface="Arial MT"/>
              </a:rPr>
              <a:t>CCAFS </a:t>
            </a:r>
            <a:r>
              <a:rPr sz="1800" spc="5" dirty="0">
                <a:solidFill>
                  <a:srgbClr val="282828"/>
                </a:solidFill>
                <a:latin typeface="Arial MT"/>
                <a:cs typeface="Arial MT"/>
              </a:rPr>
              <a:t>LC-40 </a:t>
            </a:r>
            <a:r>
              <a:rPr sz="1800" spc="-5" dirty="0">
                <a:solidFill>
                  <a:srgbClr val="282828"/>
                </a:solidFill>
                <a:latin typeface="Arial MT"/>
                <a:cs typeface="Arial MT"/>
              </a:rPr>
              <a:t>had </a:t>
            </a:r>
            <a:r>
              <a:rPr sz="1800" dirty="0">
                <a:solidFill>
                  <a:srgbClr val="282828"/>
                </a:solidFill>
                <a:latin typeface="Arial MT"/>
                <a:cs typeface="Arial MT"/>
              </a:rPr>
              <a:t>the 2</a:t>
            </a:r>
            <a:r>
              <a:rPr sz="1800" baseline="20833" dirty="0">
                <a:solidFill>
                  <a:srgbClr val="282828"/>
                </a:solidFill>
                <a:latin typeface="Arial MT"/>
                <a:cs typeface="Arial MT"/>
              </a:rPr>
              <a:t>nd </a:t>
            </a:r>
            <a:r>
              <a:rPr sz="1800" dirty="0">
                <a:solidFill>
                  <a:srgbClr val="282828"/>
                </a:solidFill>
                <a:latin typeface="Arial MT"/>
                <a:cs typeface="Arial MT"/>
              </a:rPr>
              <a:t>highest </a:t>
            </a:r>
            <a:r>
              <a:rPr sz="1800" spc="5" dirty="0">
                <a:solidFill>
                  <a:srgbClr val="282828"/>
                </a:solidFill>
                <a:latin typeface="Arial MT"/>
                <a:cs typeface="Arial MT"/>
              </a:rPr>
              <a:t>success </a:t>
            </a:r>
            <a:r>
              <a:rPr sz="1800" dirty="0">
                <a:solidFill>
                  <a:srgbClr val="282828"/>
                </a:solidFill>
                <a:latin typeface="Arial MT"/>
                <a:cs typeface="Arial MT"/>
              </a:rPr>
              <a:t>ratio </a:t>
            </a:r>
            <a:r>
              <a:rPr sz="1800" spc="-5" dirty="0">
                <a:solidFill>
                  <a:srgbClr val="282828"/>
                </a:solidFill>
                <a:latin typeface="Arial MT"/>
                <a:cs typeface="Arial MT"/>
              </a:rPr>
              <a:t>of 73% </a:t>
            </a:r>
            <a:r>
              <a:rPr sz="1800" spc="5" dirty="0">
                <a:solidFill>
                  <a:srgbClr val="282828"/>
                </a:solidFill>
                <a:latin typeface="Arial MT"/>
                <a:cs typeface="Arial MT"/>
              </a:rPr>
              <a:t>success </a:t>
            </a:r>
            <a:r>
              <a:rPr sz="1800" spc="-49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82828"/>
                </a:solidFill>
                <a:latin typeface="Arial MT"/>
                <a:cs typeface="Arial MT"/>
              </a:rPr>
              <a:t>against</a:t>
            </a:r>
            <a:r>
              <a:rPr sz="1800" spc="-3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82828"/>
                </a:solidFill>
                <a:latin typeface="Arial MT"/>
                <a:cs typeface="Arial MT"/>
              </a:rPr>
              <a:t>27%</a:t>
            </a:r>
            <a:r>
              <a:rPr sz="1800" spc="-1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82828"/>
                </a:solidFill>
                <a:latin typeface="Arial MT"/>
                <a:cs typeface="Arial MT"/>
              </a:rPr>
              <a:t>failed</a:t>
            </a:r>
            <a:r>
              <a:rPr sz="1800" spc="-2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800" spc="5" dirty="0">
                <a:solidFill>
                  <a:srgbClr val="282828"/>
                </a:solidFill>
                <a:latin typeface="Arial MT"/>
                <a:cs typeface="Arial MT"/>
              </a:rPr>
              <a:t>launches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75110" y="1404672"/>
            <a:ext cx="8460740" cy="37846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4"/>
              </a:spcBef>
            </a:pPr>
            <a:r>
              <a:rPr sz="2300" spc="5" dirty="0"/>
              <a:t>Pie</a:t>
            </a:r>
            <a:r>
              <a:rPr sz="2300" spc="-5" dirty="0"/>
              <a:t> </a:t>
            </a:r>
            <a:r>
              <a:rPr sz="2300" dirty="0"/>
              <a:t>chart</a:t>
            </a:r>
            <a:r>
              <a:rPr sz="2300" spc="-10" dirty="0"/>
              <a:t> </a:t>
            </a:r>
            <a:r>
              <a:rPr sz="2300" dirty="0"/>
              <a:t>for </a:t>
            </a:r>
            <a:r>
              <a:rPr sz="2300" spc="10" dirty="0"/>
              <a:t>the</a:t>
            </a:r>
            <a:r>
              <a:rPr sz="2300" spc="-25" dirty="0"/>
              <a:t> </a:t>
            </a:r>
            <a:r>
              <a:rPr sz="2300" spc="5" dirty="0"/>
              <a:t>launch</a:t>
            </a:r>
            <a:r>
              <a:rPr sz="2300" spc="-30" dirty="0"/>
              <a:t> </a:t>
            </a:r>
            <a:r>
              <a:rPr sz="2300" spc="10" dirty="0"/>
              <a:t>site</a:t>
            </a:r>
            <a:r>
              <a:rPr sz="2300" spc="-30" dirty="0"/>
              <a:t> </a:t>
            </a:r>
            <a:r>
              <a:rPr sz="2300" spc="-5" dirty="0"/>
              <a:t>with</a:t>
            </a:r>
            <a:r>
              <a:rPr sz="2300" spc="20" dirty="0"/>
              <a:t> 2</a:t>
            </a:r>
            <a:r>
              <a:rPr sz="2250" spc="30" baseline="22222" dirty="0"/>
              <a:t>nd</a:t>
            </a:r>
            <a:r>
              <a:rPr sz="2250" spc="322" baseline="22222" dirty="0"/>
              <a:t> </a:t>
            </a:r>
            <a:r>
              <a:rPr sz="2300" dirty="0"/>
              <a:t>highest</a:t>
            </a:r>
            <a:r>
              <a:rPr sz="2300" spc="-5" dirty="0"/>
              <a:t> </a:t>
            </a:r>
            <a:r>
              <a:rPr sz="2300" spc="5" dirty="0"/>
              <a:t>launch</a:t>
            </a:r>
            <a:r>
              <a:rPr sz="2300" spc="-5" dirty="0"/>
              <a:t> </a:t>
            </a:r>
            <a:r>
              <a:rPr sz="2300" spc="5" dirty="0"/>
              <a:t>success</a:t>
            </a:r>
            <a:r>
              <a:rPr sz="2300" spc="-40" dirty="0"/>
              <a:t> </a:t>
            </a:r>
            <a:r>
              <a:rPr sz="2300" spc="5" dirty="0"/>
              <a:t>ratio</a:t>
            </a:r>
            <a:endParaRPr sz="23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2504" y="2188464"/>
            <a:ext cx="9563099" cy="3279648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9154689" y="6085468"/>
            <a:ext cx="267970" cy="215900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sz="1300" spc="10" dirty="0">
                <a:solidFill>
                  <a:srgbClr val="1C7CDB"/>
                </a:solidFill>
                <a:latin typeface="Arial MT"/>
                <a:cs typeface="Arial MT"/>
              </a:rPr>
              <a:t>51</a:t>
            </a:fld>
            <a:endParaRPr sz="13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00477" y="5648898"/>
            <a:ext cx="8174355" cy="3016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201295" indent="-189230">
              <a:lnSpc>
                <a:spcPct val="100000"/>
              </a:lnSpc>
              <a:spcBef>
                <a:spcPts val="110"/>
              </a:spcBef>
              <a:buChar char="•"/>
              <a:tabLst>
                <a:tab pos="201930" algn="l"/>
              </a:tabLst>
            </a:pPr>
            <a:r>
              <a:rPr sz="1800" spc="5" dirty="0">
                <a:solidFill>
                  <a:srgbClr val="282828"/>
                </a:solidFill>
                <a:latin typeface="Arial MT"/>
                <a:cs typeface="Arial MT"/>
              </a:rPr>
              <a:t>For</a:t>
            </a:r>
            <a:r>
              <a:rPr sz="1800" spc="1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800" spc="5" dirty="0">
                <a:solidFill>
                  <a:srgbClr val="282828"/>
                </a:solidFill>
                <a:latin typeface="Arial MT"/>
                <a:cs typeface="Arial MT"/>
              </a:rPr>
              <a:t>Launch</a:t>
            </a:r>
            <a:r>
              <a:rPr sz="1800" dirty="0">
                <a:solidFill>
                  <a:srgbClr val="282828"/>
                </a:solidFill>
                <a:latin typeface="Arial MT"/>
                <a:cs typeface="Arial MT"/>
              </a:rPr>
              <a:t> site</a:t>
            </a:r>
            <a:r>
              <a:rPr sz="1800" spc="1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82828"/>
                </a:solidFill>
                <a:latin typeface="Arial MT"/>
                <a:cs typeface="Arial MT"/>
              </a:rPr>
              <a:t>CCAFS</a:t>
            </a:r>
            <a:r>
              <a:rPr sz="1800" spc="3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82828"/>
                </a:solidFill>
                <a:latin typeface="Arial MT"/>
                <a:cs typeface="Arial MT"/>
              </a:rPr>
              <a:t>LC-40</a:t>
            </a:r>
            <a:r>
              <a:rPr sz="1800" spc="3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82828"/>
                </a:solidFill>
                <a:latin typeface="Arial MT"/>
                <a:cs typeface="Arial MT"/>
              </a:rPr>
              <a:t>the</a:t>
            </a:r>
            <a:r>
              <a:rPr sz="1800" spc="1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82828"/>
                </a:solidFill>
                <a:latin typeface="Arial MT"/>
                <a:cs typeface="Arial MT"/>
              </a:rPr>
              <a:t>booster</a:t>
            </a:r>
            <a:r>
              <a:rPr sz="1800" spc="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82828"/>
                </a:solidFill>
                <a:latin typeface="Arial MT"/>
                <a:cs typeface="Arial MT"/>
              </a:rPr>
              <a:t>version FT</a:t>
            </a:r>
            <a:r>
              <a:rPr sz="1800" spc="-1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82828"/>
                </a:solidFill>
                <a:latin typeface="Arial MT"/>
                <a:cs typeface="Arial MT"/>
              </a:rPr>
              <a:t>has</a:t>
            </a:r>
            <a:r>
              <a:rPr sz="1800" spc="4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800" spc="5" dirty="0">
                <a:solidFill>
                  <a:srgbClr val="282828"/>
                </a:solidFill>
                <a:latin typeface="Arial MT"/>
                <a:cs typeface="Arial MT"/>
              </a:rPr>
              <a:t>the</a:t>
            </a:r>
            <a:r>
              <a:rPr sz="1800" dirty="0">
                <a:solidFill>
                  <a:srgbClr val="282828"/>
                </a:solidFill>
                <a:latin typeface="Arial MT"/>
                <a:cs typeface="Arial MT"/>
              </a:rPr>
              <a:t> largest</a:t>
            </a:r>
            <a:r>
              <a:rPr sz="1800" spc="-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800" spc="5" dirty="0">
                <a:solidFill>
                  <a:srgbClr val="282828"/>
                </a:solidFill>
                <a:latin typeface="Arial MT"/>
                <a:cs typeface="Arial MT"/>
              </a:rPr>
              <a:t>success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00533" y="1436577"/>
            <a:ext cx="8302625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800" spc="-5" dirty="0"/>
              <a:t>Payload</a:t>
            </a:r>
            <a:r>
              <a:rPr sz="2800" spc="-40" dirty="0"/>
              <a:t> </a:t>
            </a:r>
            <a:r>
              <a:rPr sz="2800" dirty="0"/>
              <a:t>vs.</a:t>
            </a:r>
            <a:r>
              <a:rPr sz="2800" spc="-10" dirty="0"/>
              <a:t> Launch</a:t>
            </a:r>
            <a:r>
              <a:rPr sz="2800" spc="20" dirty="0"/>
              <a:t> </a:t>
            </a:r>
            <a:r>
              <a:rPr sz="2800" dirty="0"/>
              <a:t>Outcome</a:t>
            </a:r>
            <a:r>
              <a:rPr sz="2800" spc="-5" dirty="0"/>
              <a:t> </a:t>
            </a:r>
            <a:r>
              <a:rPr sz="2800" dirty="0"/>
              <a:t>scatter</a:t>
            </a:r>
            <a:r>
              <a:rPr sz="2800" spc="-25" dirty="0"/>
              <a:t> </a:t>
            </a:r>
            <a:r>
              <a:rPr sz="2800" spc="-10" dirty="0"/>
              <a:t>plot</a:t>
            </a:r>
            <a:r>
              <a:rPr sz="2800" spc="15" dirty="0"/>
              <a:t> </a:t>
            </a:r>
            <a:r>
              <a:rPr sz="2800" spc="-5" dirty="0"/>
              <a:t>for</a:t>
            </a:r>
            <a:r>
              <a:rPr sz="2800" dirty="0"/>
              <a:t> all</a:t>
            </a:r>
            <a:r>
              <a:rPr sz="2800" spc="-25" dirty="0"/>
              <a:t> </a:t>
            </a:r>
            <a:r>
              <a:rPr sz="2800" dirty="0"/>
              <a:t>sites</a:t>
            </a:r>
            <a:endParaRPr sz="28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9163" y="2241804"/>
            <a:ext cx="9689592" cy="3121151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889474" y="5948125"/>
            <a:ext cx="3833495" cy="2825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00"/>
              </a:lnSpc>
            </a:pPr>
            <a:r>
              <a:rPr sz="1800" dirty="0">
                <a:solidFill>
                  <a:srgbClr val="282828"/>
                </a:solidFill>
                <a:latin typeface="Arial MT"/>
                <a:cs typeface="Arial MT"/>
              </a:rPr>
              <a:t>rate from</a:t>
            </a:r>
            <a:r>
              <a:rPr sz="1800" spc="5" dirty="0">
                <a:solidFill>
                  <a:srgbClr val="282828"/>
                </a:solidFill>
                <a:latin typeface="Arial MT"/>
                <a:cs typeface="Arial MT"/>
              </a:rPr>
              <a:t> a </a:t>
            </a:r>
            <a:r>
              <a:rPr sz="1800" dirty="0">
                <a:solidFill>
                  <a:srgbClr val="282828"/>
                </a:solidFill>
                <a:latin typeface="Arial MT"/>
                <a:cs typeface="Arial MT"/>
              </a:rPr>
              <a:t>payload</a:t>
            </a:r>
            <a:r>
              <a:rPr sz="1800" spc="-1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800" spc="5" dirty="0">
                <a:solidFill>
                  <a:srgbClr val="282828"/>
                </a:solidFill>
                <a:latin typeface="Arial MT"/>
                <a:cs typeface="Arial MT"/>
              </a:rPr>
              <a:t>mass</a:t>
            </a:r>
            <a:r>
              <a:rPr sz="1800" spc="1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82828"/>
                </a:solidFill>
                <a:latin typeface="Arial MT"/>
                <a:cs typeface="Arial MT"/>
              </a:rPr>
              <a:t>of</a:t>
            </a:r>
            <a:r>
              <a:rPr sz="1800" spc="-1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800" spc="5" dirty="0">
                <a:solidFill>
                  <a:srgbClr val="282828"/>
                </a:solidFill>
                <a:latin typeface="Arial MT"/>
                <a:cs typeface="Arial MT"/>
              </a:rPr>
              <a:t>&gt;2000kg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555"/>
              </a:lnSpc>
            </a:pPr>
            <a:fld id="{81D60167-4931-47E6-BA6A-407CBD079E47}" type="slidenum">
              <a:rPr spc="10" dirty="0"/>
              <a:t>52</a:t>
            </a:fld>
            <a:endParaRPr spc="10" dirty="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057656"/>
            <a:ext cx="10058400" cy="5659120"/>
            <a:chOff x="0" y="1057656"/>
            <a:chExt cx="10058400" cy="56591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057656"/>
              <a:ext cx="10058400" cy="5658611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59891" y="3145536"/>
              <a:ext cx="871855" cy="304800"/>
            </a:xfrm>
            <a:custGeom>
              <a:avLst/>
              <a:gdLst/>
              <a:ahLst/>
              <a:cxnLst/>
              <a:rect l="l" t="t" r="r" b="b"/>
              <a:pathLst>
                <a:path w="871855" h="304800">
                  <a:moveTo>
                    <a:pt x="871728" y="304800"/>
                  </a:moveTo>
                  <a:lnTo>
                    <a:pt x="0" y="304800"/>
                  </a:lnTo>
                  <a:lnTo>
                    <a:pt x="0" y="0"/>
                  </a:lnTo>
                  <a:lnTo>
                    <a:pt x="871728" y="0"/>
                  </a:lnTo>
                  <a:lnTo>
                    <a:pt x="871728" y="304800"/>
                  </a:lnTo>
                  <a:close/>
                </a:path>
              </a:pathLst>
            </a:custGeom>
            <a:solidFill>
              <a:srgbClr val="0846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721890" y="3144995"/>
            <a:ext cx="718820" cy="252729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50" spc="15" dirty="0">
                <a:solidFill>
                  <a:srgbClr val="FFFFFF"/>
                </a:solidFill>
                <a:latin typeface="Calibri"/>
                <a:cs typeface="Calibri"/>
              </a:rPr>
              <a:t>Se</a:t>
            </a:r>
            <a:r>
              <a:rPr sz="1450" spc="10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1450" spc="15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450" spc="-10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450" spc="20" dirty="0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r>
              <a:rPr sz="1450" spc="-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50" spc="15" dirty="0">
                <a:solidFill>
                  <a:srgbClr val="FFFFFF"/>
                </a:solidFill>
                <a:latin typeface="Calibri"/>
                <a:cs typeface="Calibri"/>
              </a:rPr>
              <a:t>5</a:t>
            </a:r>
            <a:endParaRPr sz="14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0438" y="1412254"/>
            <a:ext cx="5360035" cy="4902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050" spc="-5" dirty="0"/>
              <a:t>Classification</a:t>
            </a:r>
            <a:r>
              <a:rPr sz="3050" spc="15" dirty="0"/>
              <a:t> </a:t>
            </a:r>
            <a:r>
              <a:rPr sz="3050" spc="-15" dirty="0"/>
              <a:t>Models</a:t>
            </a:r>
            <a:r>
              <a:rPr sz="3050" spc="5" dirty="0"/>
              <a:t> </a:t>
            </a:r>
            <a:r>
              <a:rPr sz="3050" spc="-5" dirty="0"/>
              <a:t>Accuracy</a:t>
            </a:r>
            <a:endParaRPr sz="305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1708" y="2200656"/>
            <a:ext cx="8901683" cy="3552443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555"/>
              </a:lnSpc>
            </a:pPr>
            <a:fld id="{81D60167-4931-47E6-BA6A-407CBD079E47}" type="slidenum">
              <a:rPr spc="10" dirty="0"/>
              <a:t>54</a:t>
            </a:fld>
            <a:endParaRPr spc="10" dirty="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0351" y="2381450"/>
            <a:ext cx="1998345" cy="3621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01295" marR="5080" indent="-189230">
              <a:lnSpc>
                <a:spcPct val="100800"/>
              </a:lnSpc>
              <a:spcBef>
                <a:spcPts val="95"/>
              </a:spcBef>
              <a:buChar char="•"/>
              <a:tabLst>
                <a:tab pos="201930" algn="l"/>
              </a:tabLst>
            </a:pPr>
            <a:r>
              <a:rPr sz="1800" dirty="0">
                <a:solidFill>
                  <a:srgbClr val="282828"/>
                </a:solidFill>
                <a:latin typeface="Arial MT"/>
                <a:cs typeface="Arial MT"/>
              </a:rPr>
              <a:t>All the </a:t>
            </a:r>
            <a:r>
              <a:rPr sz="1800" spc="5" dirty="0">
                <a:solidFill>
                  <a:srgbClr val="282828"/>
                </a:solidFill>
                <a:latin typeface="Arial MT"/>
                <a:cs typeface="Arial MT"/>
              </a:rPr>
              <a:t>4 </a:t>
            </a:r>
            <a:r>
              <a:rPr sz="1800" spc="1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82828"/>
                </a:solidFill>
                <a:latin typeface="Arial MT"/>
                <a:cs typeface="Arial MT"/>
              </a:rPr>
              <a:t>classification </a:t>
            </a:r>
            <a:r>
              <a:rPr sz="1800" spc="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82828"/>
                </a:solidFill>
                <a:latin typeface="Arial MT"/>
                <a:cs typeface="Arial MT"/>
              </a:rPr>
              <a:t>model </a:t>
            </a:r>
            <a:r>
              <a:rPr sz="1800" spc="-5" dirty="0">
                <a:solidFill>
                  <a:srgbClr val="282828"/>
                </a:solidFill>
                <a:latin typeface="Arial MT"/>
                <a:cs typeface="Arial MT"/>
              </a:rPr>
              <a:t>had </a:t>
            </a:r>
            <a:r>
              <a:rPr sz="1800" dirty="0">
                <a:solidFill>
                  <a:srgbClr val="282828"/>
                </a:solidFill>
                <a:latin typeface="Arial MT"/>
                <a:cs typeface="Arial MT"/>
              </a:rPr>
              <a:t>the </a:t>
            </a:r>
            <a:r>
              <a:rPr sz="1800" spc="5" dirty="0">
                <a:solidFill>
                  <a:srgbClr val="282828"/>
                </a:solidFill>
                <a:latin typeface="Arial MT"/>
                <a:cs typeface="Arial MT"/>
              </a:rPr>
              <a:t> same confusion </a:t>
            </a:r>
            <a:r>
              <a:rPr sz="1800" spc="1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82828"/>
                </a:solidFill>
                <a:latin typeface="Arial MT"/>
                <a:cs typeface="Arial MT"/>
              </a:rPr>
              <a:t>matrixes </a:t>
            </a:r>
            <a:r>
              <a:rPr sz="1800" spc="10" dirty="0">
                <a:solidFill>
                  <a:srgbClr val="282828"/>
                </a:solidFill>
                <a:latin typeface="Arial MT"/>
                <a:cs typeface="Arial MT"/>
              </a:rPr>
              <a:t>and </a:t>
            </a:r>
            <a:r>
              <a:rPr sz="1800" spc="1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82828"/>
                </a:solidFill>
                <a:latin typeface="Arial MT"/>
                <a:cs typeface="Arial MT"/>
              </a:rPr>
              <a:t>were</a:t>
            </a:r>
            <a:r>
              <a:rPr sz="1800" spc="-5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800" spc="5" dirty="0">
                <a:solidFill>
                  <a:srgbClr val="282828"/>
                </a:solidFill>
                <a:latin typeface="Arial MT"/>
                <a:cs typeface="Arial MT"/>
              </a:rPr>
              <a:t>able</a:t>
            </a:r>
            <a:r>
              <a:rPr sz="1800" spc="-7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82828"/>
                </a:solidFill>
                <a:latin typeface="Arial MT"/>
                <a:cs typeface="Arial MT"/>
              </a:rPr>
              <a:t>equally </a:t>
            </a:r>
            <a:r>
              <a:rPr sz="1800" spc="-484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82828"/>
                </a:solidFill>
                <a:latin typeface="Arial MT"/>
                <a:cs typeface="Arial MT"/>
              </a:rPr>
              <a:t>distinguish </a:t>
            </a:r>
            <a:r>
              <a:rPr sz="1800" spc="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82828"/>
                </a:solidFill>
                <a:latin typeface="Arial MT"/>
                <a:cs typeface="Arial MT"/>
              </a:rPr>
              <a:t>between</a:t>
            </a:r>
            <a:r>
              <a:rPr sz="1800" spc="1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82828"/>
                </a:solidFill>
                <a:latin typeface="Arial MT"/>
                <a:cs typeface="Arial MT"/>
              </a:rPr>
              <a:t>the </a:t>
            </a:r>
            <a:r>
              <a:rPr sz="1800" spc="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82828"/>
                </a:solidFill>
                <a:latin typeface="Arial MT"/>
                <a:cs typeface="Arial MT"/>
              </a:rPr>
              <a:t>different </a:t>
            </a:r>
            <a:r>
              <a:rPr sz="1800" spc="5" dirty="0">
                <a:solidFill>
                  <a:srgbClr val="282828"/>
                </a:solidFill>
                <a:latin typeface="Arial MT"/>
                <a:cs typeface="Arial MT"/>
              </a:rPr>
              <a:t>classes. </a:t>
            </a:r>
            <a:r>
              <a:rPr sz="1800" spc="-49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800" spc="5" dirty="0">
                <a:solidFill>
                  <a:srgbClr val="282828"/>
                </a:solidFill>
                <a:latin typeface="Arial MT"/>
                <a:cs typeface="Arial MT"/>
              </a:rPr>
              <a:t>The major </a:t>
            </a:r>
            <a:r>
              <a:rPr sz="1800" spc="1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82828"/>
                </a:solidFill>
                <a:latin typeface="Arial MT"/>
                <a:cs typeface="Arial MT"/>
              </a:rPr>
              <a:t>problem is </a:t>
            </a:r>
            <a:r>
              <a:rPr sz="1800" spc="5" dirty="0">
                <a:solidFill>
                  <a:srgbClr val="282828"/>
                </a:solidFill>
                <a:latin typeface="Arial MT"/>
                <a:cs typeface="Arial MT"/>
              </a:rPr>
              <a:t>false </a:t>
            </a:r>
            <a:r>
              <a:rPr sz="1800" spc="1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800" spc="5" dirty="0">
                <a:solidFill>
                  <a:srgbClr val="282828"/>
                </a:solidFill>
                <a:latin typeface="Arial MT"/>
                <a:cs typeface="Arial MT"/>
              </a:rPr>
              <a:t>positives for </a:t>
            </a:r>
            <a:r>
              <a:rPr sz="1800" dirty="0">
                <a:solidFill>
                  <a:srgbClr val="282828"/>
                </a:solidFill>
                <a:latin typeface="Arial MT"/>
                <a:cs typeface="Arial MT"/>
              </a:rPr>
              <a:t>all </a:t>
            </a:r>
            <a:r>
              <a:rPr sz="1800" spc="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82828"/>
                </a:solidFill>
                <a:latin typeface="Arial MT"/>
                <a:cs typeface="Arial MT"/>
              </a:rPr>
              <a:t>the</a:t>
            </a:r>
            <a:r>
              <a:rPr sz="1800" spc="-1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800" spc="5" dirty="0">
                <a:solidFill>
                  <a:srgbClr val="282828"/>
                </a:solidFill>
                <a:latin typeface="Arial MT"/>
                <a:cs typeface="Arial MT"/>
              </a:rPr>
              <a:t>models.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00438" y="1412254"/>
            <a:ext cx="2924810" cy="4902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050" spc="-15" dirty="0"/>
              <a:t>Confusion</a:t>
            </a:r>
            <a:r>
              <a:rPr sz="3050" spc="-10" dirty="0"/>
              <a:t> </a:t>
            </a:r>
            <a:r>
              <a:rPr sz="3050" spc="-5" dirty="0"/>
              <a:t>Matrix</a:t>
            </a:r>
            <a:endParaRPr sz="305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23388" y="2257044"/>
            <a:ext cx="5759195" cy="4102607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555"/>
              </a:lnSpc>
            </a:pPr>
            <a:fld id="{81D60167-4931-47E6-BA6A-407CBD079E47}" type="slidenum">
              <a:rPr spc="10" dirty="0"/>
              <a:t>55</a:t>
            </a:fld>
            <a:endParaRPr spc="10" dirty="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29845" rIns="0" bIns="0" rtlCol="0">
            <a:spAutoFit/>
          </a:bodyPr>
          <a:lstStyle/>
          <a:p>
            <a:pPr marL="580390" marR="117475" indent="-189230">
              <a:lnSpc>
                <a:spcPts val="1900"/>
              </a:lnSpc>
              <a:spcBef>
                <a:spcPts val="235"/>
              </a:spcBef>
              <a:buChar char="•"/>
              <a:tabLst>
                <a:tab pos="581660" algn="l"/>
              </a:tabLst>
            </a:pPr>
            <a:r>
              <a:rPr spc="-10" dirty="0"/>
              <a:t>Different</a:t>
            </a:r>
            <a:r>
              <a:rPr spc="-70" dirty="0"/>
              <a:t> </a:t>
            </a:r>
            <a:r>
              <a:rPr dirty="0"/>
              <a:t>launch</a:t>
            </a:r>
            <a:r>
              <a:rPr spc="-35" dirty="0"/>
              <a:t> </a:t>
            </a:r>
            <a:r>
              <a:rPr dirty="0"/>
              <a:t>sites</a:t>
            </a:r>
            <a:r>
              <a:rPr spc="-55" dirty="0"/>
              <a:t> </a:t>
            </a:r>
            <a:r>
              <a:rPr spc="5" dirty="0"/>
              <a:t>have</a:t>
            </a:r>
            <a:r>
              <a:rPr spc="-50" dirty="0"/>
              <a:t> </a:t>
            </a:r>
            <a:r>
              <a:rPr spc="-5" dirty="0"/>
              <a:t>different</a:t>
            </a:r>
            <a:r>
              <a:rPr spc="-65" dirty="0"/>
              <a:t> </a:t>
            </a:r>
            <a:r>
              <a:rPr dirty="0"/>
              <a:t>success</a:t>
            </a:r>
            <a:r>
              <a:rPr spc="-60" dirty="0"/>
              <a:t> </a:t>
            </a:r>
            <a:r>
              <a:rPr dirty="0"/>
              <a:t>rates.</a:t>
            </a:r>
            <a:r>
              <a:rPr spc="-55" dirty="0"/>
              <a:t> </a:t>
            </a:r>
            <a:r>
              <a:rPr spc="5" dirty="0"/>
              <a:t>CCAFS</a:t>
            </a:r>
            <a:r>
              <a:rPr spc="-15" dirty="0"/>
              <a:t> </a:t>
            </a:r>
            <a:r>
              <a:rPr dirty="0"/>
              <a:t>LC-40,</a:t>
            </a:r>
            <a:r>
              <a:rPr spc="-55" dirty="0"/>
              <a:t> </a:t>
            </a:r>
            <a:r>
              <a:rPr spc="-5" dirty="0"/>
              <a:t>has</a:t>
            </a:r>
            <a:r>
              <a:rPr spc="-20" dirty="0"/>
              <a:t> </a:t>
            </a:r>
            <a:r>
              <a:rPr dirty="0"/>
              <a:t>a success</a:t>
            </a:r>
            <a:r>
              <a:rPr spc="-70" dirty="0"/>
              <a:t> </a:t>
            </a:r>
            <a:r>
              <a:rPr dirty="0"/>
              <a:t>rate</a:t>
            </a:r>
            <a:r>
              <a:rPr spc="-35" dirty="0"/>
              <a:t> </a:t>
            </a:r>
            <a:r>
              <a:rPr spc="-5" dirty="0"/>
              <a:t>of</a:t>
            </a:r>
            <a:r>
              <a:rPr spc="-15" dirty="0"/>
              <a:t> </a:t>
            </a:r>
            <a:r>
              <a:rPr spc="5" dirty="0"/>
              <a:t>60</a:t>
            </a:r>
            <a:r>
              <a:rPr spc="-20" dirty="0"/>
              <a:t> </a:t>
            </a:r>
            <a:r>
              <a:rPr dirty="0"/>
              <a:t>%, </a:t>
            </a:r>
            <a:r>
              <a:rPr spc="-440" dirty="0"/>
              <a:t> </a:t>
            </a:r>
            <a:r>
              <a:rPr spc="-5" dirty="0"/>
              <a:t>w</a:t>
            </a:r>
            <a:r>
              <a:rPr spc="5" dirty="0"/>
              <a:t>h</a:t>
            </a:r>
            <a:r>
              <a:rPr spc="-5" dirty="0"/>
              <a:t>il</a:t>
            </a:r>
            <a:r>
              <a:rPr dirty="0"/>
              <a:t>e</a:t>
            </a:r>
            <a:r>
              <a:rPr spc="-25" dirty="0"/>
              <a:t> </a:t>
            </a:r>
            <a:r>
              <a:rPr spc="5" dirty="0"/>
              <a:t>KS</a:t>
            </a:r>
            <a:r>
              <a:rPr dirty="0"/>
              <a:t>C</a:t>
            </a:r>
            <a:r>
              <a:rPr spc="-35" dirty="0"/>
              <a:t> </a:t>
            </a:r>
            <a:r>
              <a:rPr spc="5" dirty="0"/>
              <a:t>L</a:t>
            </a:r>
            <a:r>
              <a:rPr spc="-5" dirty="0"/>
              <a:t>C</a:t>
            </a:r>
            <a:r>
              <a:rPr spc="10" dirty="0"/>
              <a:t>-</a:t>
            </a:r>
            <a:r>
              <a:rPr spc="5" dirty="0"/>
              <a:t>3</a:t>
            </a:r>
            <a:r>
              <a:rPr spc="-15" dirty="0"/>
              <a:t>9</a:t>
            </a:r>
            <a:r>
              <a:rPr dirty="0"/>
              <a:t>A</a:t>
            </a:r>
            <a:r>
              <a:rPr spc="-140" dirty="0"/>
              <a:t> </a:t>
            </a:r>
            <a:r>
              <a:rPr spc="5" dirty="0"/>
              <a:t>a</a:t>
            </a:r>
            <a:r>
              <a:rPr spc="-15" dirty="0"/>
              <a:t>n</a:t>
            </a:r>
            <a:r>
              <a:rPr dirty="0"/>
              <a:t>d</a:t>
            </a:r>
            <a:r>
              <a:rPr spc="-25" dirty="0"/>
              <a:t> </a:t>
            </a:r>
            <a:r>
              <a:rPr spc="-114" dirty="0"/>
              <a:t>V</a:t>
            </a:r>
            <a:r>
              <a:rPr spc="-15" dirty="0"/>
              <a:t>A</a:t>
            </a:r>
            <a:r>
              <a:rPr spc="-5" dirty="0"/>
              <a:t>F</a:t>
            </a:r>
            <a:r>
              <a:rPr dirty="0"/>
              <a:t>B</a:t>
            </a:r>
            <a:r>
              <a:rPr spc="-10" dirty="0"/>
              <a:t> </a:t>
            </a:r>
            <a:r>
              <a:rPr spc="-15" dirty="0"/>
              <a:t>S</a:t>
            </a:r>
            <a:r>
              <a:rPr spc="5" dirty="0"/>
              <a:t>L</a:t>
            </a:r>
            <a:r>
              <a:rPr dirty="0"/>
              <a:t>C </a:t>
            </a:r>
            <a:r>
              <a:rPr spc="5" dirty="0"/>
              <a:t>4</a:t>
            </a:r>
            <a:r>
              <a:rPr dirty="0"/>
              <a:t>E</a:t>
            </a:r>
            <a:r>
              <a:rPr spc="-10" dirty="0"/>
              <a:t> </a:t>
            </a:r>
            <a:r>
              <a:rPr spc="-15" dirty="0"/>
              <a:t>h</a:t>
            </a:r>
            <a:r>
              <a:rPr spc="5" dirty="0"/>
              <a:t>a</a:t>
            </a:r>
            <a:r>
              <a:rPr dirty="0"/>
              <a:t>s</a:t>
            </a:r>
            <a:r>
              <a:rPr spc="-30" dirty="0"/>
              <a:t> </a:t>
            </a:r>
            <a:r>
              <a:rPr dirty="0"/>
              <a:t>a</a:t>
            </a:r>
            <a:r>
              <a:rPr spc="-25" dirty="0"/>
              <a:t> </a:t>
            </a:r>
            <a:r>
              <a:rPr dirty="0"/>
              <a:t>s</a:t>
            </a:r>
            <a:r>
              <a:rPr spc="5" dirty="0"/>
              <a:t>u</a:t>
            </a:r>
            <a:r>
              <a:rPr dirty="0"/>
              <a:t>cc</a:t>
            </a:r>
            <a:r>
              <a:rPr spc="5" dirty="0"/>
              <a:t>e</a:t>
            </a:r>
            <a:r>
              <a:rPr dirty="0"/>
              <a:t>ss</a:t>
            </a:r>
            <a:r>
              <a:rPr spc="-80" dirty="0"/>
              <a:t> </a:t>
            </a:r>
            <a:r>
              <a:rPr spc="-5" dirty="0"/>
              <a:t>r</a:t>
            </a:r>
            <a:r>
              <a:rPr spc="5" dirty="0"/>
              <a:t>a</a:t>
            </a:r>
            <a:r>
              <a:rPr dirty="0"/>
              <a:t>te</a:t>
            </a:r>
            <a:r>
              <a:rPr spc="-40" dirty="0"/>
              <a:t> </a:t>
            </a:r>
            <a:r>
              <a:rPr spc="5" dirty="0"/>
              <a:t>o</a:t>
            </a:r>
            <a:r>
              <a:rPr dirty="0"/>
              <a:t>f</a:t>
            </a:r>
            <a:r>
              <a:rPr spc="-45" dirty="0"/>
              <a:t> </a:t>
            </a:r>
            <a:r>
              <a:rPr spc="-15" dirty="0"/>
              <a:t>77</a:t>
            </a:r>
            <a:r>
              <a:rPr dirty="0"/>
              <a:t>%.</a:t>
            </a:r>
          </a:p>
          <a:p>
            <a:pPr marL="580390" marR="5080" indent="-189230">
              <a:lnSpc>
                <a:spcPct val="91700"/>
              </a:lnSpc>
              <a:spcBef>
                <a:spcPts val="1095"/>
              </a:spcBef>
              <a:buChar char="•"/>
              <a:tabLst>
                <a:tab pos="581660" algn="l"/>
              </a:tabLst>
            </a:pPr>
            <a:r>
              <a:rPr spc="-10" dirty="0"/>
              <a:t>We </a:t>
            </a:r>
            <a:r>
              <a:rPr dirty="0"/>
              <a:t>can deduce that, </a:t>
            </a:r>
            <a:r>
              <a:rPr spc="5" dirty="0"/>
              <a:t>as </a:t>
            </a:r>
            <a:r>
              <a:rPr spc="-5" dirty="0"/>
              <a:t>the </a:t>
            </a:r>
            <a:r>
              <a:rPr dirty="0"/>
              <a:t>flight </a:t>
            </a:r>
            <a:r>
              <a:rPr spc="-5" dirty="0"/>
              <a:t>number </a:t>
            </a:r>
            <a:r>
              <a:rPr dirty="0"/>
              <a:t>increases </a:t>
            </a:r>
            <a:r>
              <a:rPr spc="-5" dirty="0"/>
              <a:t>in </a:t>
            </a:r>
            <a:r>
              <a:rPr spc="5" dirty="0"/>
              <a:t>each of </a:t>
            </a:r>
            <a:r>
              <a:rPr dirty="0"/>
              <a:t>the 3 launcg sites, so does the </a:t>
            </a:r>
            <a:r>
              <a:rPr spc="5" dirty="0"/>
              <a:t> </a:t>
            </a:r>
            <a:r>
              <a:rPr dirty="0"/>
              <a:t>success rate. For instance, </a:t>
            </a:r>
            <a:r>
              <a:rPr spc="-5" dirty="0"/>
              <a:t>the </a:t>
            </a:r>
            <a:r>
              <a:rPr dirty="0"/>
              <a:t>success </a:t>
            </a:r>
            <a:r>
              <a:rPr spc="-5" dirty="0"/>
              <a:t>rate for the </a:t>
            </a:r>
            <a:r>
              <a:rPr spc="-30" dirty="0"/>
              <a:t>VAFB </a:t>
            </a:r>
            <a:r>
              <a:rPr dirty="0"/>
              <a:t>SLC </a:t>
            </a:r>
            <a:r>
              <a:rPr spc="5" dirty="0"/>
              <a:t>4E </a:t>
            </a:r>
            <a:r>
              <a:rPr dirty="0"/>
              <a:t>launch site </a:t>
            </a:r>
            <a:r>
              <a:rPr spc="5" dirty="0"/>
              <a:t>is </a:t>
            </a:r>
            <a:r>
              <a:rPr dirty="0"/>
              <a:t>100% after </a:t>
            </a:r>
            <a:r>
              <a:rPr spc="-5" dirty="0"/>
              <a:t>the </a:t>
            </a:r>
            <a:r>
              <a:rPr spc="-445" dirty="0"/>
              <a:t> </a:t>
            </a:r>
            <a:r>
              <a:rPr dirty="0"/>
              <a:t>Flight</a:t>
            </a:r>
            <a:r>
              <a:rPr spc="-10" dirty="0"/>
              <a:t> </a:t>
            </a:r>
            <a:r>
              <a:rPr spc="-5" dirty="0"/>
              <a:t>number</a:t>
            </a:r>
            <a:r>
              <a:rPr spc="-50" dirty="0"/>
              <a:t> </a:t>
            </a:r>
            <a:r>
              <a:rPr spc="-5" dirty="0"/>
              <a:t>50.</a:t>
            </a:r>
            <a:r>
              <a:rPr spc="-45" dirty="0"/>
              <a:t> </a:t>
            </a:r>
            <a:r>
              <a:rPr dirty="0"/>
              <a:t>Both</a:t>
            </a:r>
            <a:r>
              <a:rPr spc="-40" dirty="0"/>
              <a:t> </a:t>
            </a:r>
            <a:r>
              <a:rPr spc="5" dirty="0"/>
              <a:t>KSC</a:t>
            </a:r>
            <a:r>
              <a:rPr spc="-30" dirty="0"/>
              <a:t> </a:t>
            </a:r>
            <a:r>
              <a:rPr spc="5" dirty="0"/>
              <a:t>LC</a:t>
            </a:r>
            <a:r>
              <a:rPr spc="-15" dirty="0"/>
              <a:t> </a:t>
            </a:r>
            <a:r>
              <a:rPr spc="5" dirty="0"/>
              <a:t>39A</a:t>
            </a:r>
            <a:r>
              <a:rPr spc="-125" dirty="0"/>
              <a:t> </a:t>
            </a:r>
            <a:r>
              <a:rPr spc="5" dirty="0"/>
              <a:t>and</a:t>
            </a:r>
            <a:r>
              <a:rPr spc="-40" dirty="0"/>
              <a:t> </a:t>
            </a:r>
            <a:r>
              <a:rPr dirty="0"/>
              <a:t>CCAFS</a:t>
            </a:r>
            <a:r>
              <a:rPr spc="-5" dirty="0"/>
              <a:t> </a:t>
            </a:r>
            <a:r>
              <a:rPr dirty="0"/>
              <a:t>SLC</a:t>
            </a:r>
            <a:r>
              <a:rPr spc="-35" dirty="0"/>
              <a:t> </a:t>
            </a:r>
            <a:r>
              <a:rPr spc="5" dirty="0"/>
              <a:t>40</a:t>
            </a:r>
            <a:r>
              <a:rPr spc="-25" dirty="0"/>
              <a:t> </a:t>
            </a:r>
            <a:r>
              <a:rPr dirty="0"/>
              <a:t>have</a:t>
            </a:r>
            <a:r>
              <a:rPr spc="-25" dirty="0"/>
              <a:t> </a:t>
            </a:r>
            <a:r>
              <a:rPr dirty="0"/>
              <a:t>a </a:t>
            </a:r>
            <a:r>
              <a:rPr spc="5" dirty="0"/>
              <a:t>100%</a:t>
            </a:r>
            <a:r>
              <a:rPr spc="-60" dirty="0"/>
              <a:t> </a:t>
            </a:r>
            <a:r>
              <a:rPr dirty="0"/>
              <a:t>success</a:t>
            </a:r>
            <a:r>
              <a:rPr spc="-15" dirty="0"/>
              <a:t> </a:t>
            </a:r>
            <a:r>
              <a:rPr dirty="0"/>
              <a:t>rates</a:t>
            </a:r>
            <a:r>
              <a:rPr spc="-30" dirty="0"/>
              <a:t> </a:t>
            </a:r>
            <a:r>
              <a:rPr dirty="0"/>
              <a:t>after</a:t>
            </a:r>
            <a:r>
              <a:rPr spc="-65" dirty="0"/>
              <a:t> </a:t>
            </a:r>
            <a:r>
              <a:rPr dirty="0"/>
              <a:t>80th </a:t>
            </a:r>
            <a:r>
              <a:rPr spc="-445" dirty="0"/>
              <a:t> </a:t>
            </a:r>
            <a:r>
              <a:rPr dirty="0"/>
              <a:t>flight</a:t>
            </a:r>
          </a:p>
          <a:p>
            <a:pPr marL="580390" marR="629920" indent="-189230">
              <a:lnSpc>
                <a:spcPts val="1900"/>
              </a:lnSpc>
              <a:spcBef>
                <a:spcPts val="955"/>
              </a:spcBef>
              <a:buChar char="•"/>
              <a:tabLst>
                <a:tab pos="581660" algn="l"/>
              </a:tabLst>
            </a:pPr>
            <a:r>
              <a:rPr spc="-10" dirty="0"/>
              <a:t>If</a:t>
            </a:r>
            <a:r>
              <a:rPr spc="-40" dirty="0"/>
              <a:t> </a:t>
            </a:r>
            <a:r>
              <a:rPr spc="-5" dirty="0"/>
              <a:t>you</a:t>
            </a:r>
            <a:r>
              <a:rPr spc="5" dirty="0"/>
              <a:t> </a:t>
            </a:r>
            <a:r>
              <a:rPr dirty="0"/>
              <a:t>observe</a:t>
            </a:r>
            <a:r>
              <a:rPr spc="-65" dirty="0"/>
              <a:t> </a:t>
            </a:r>
            <a:r>
              <a:rPr spc="-5" dirty="0"/>
              <a:t>Payload</a:t>
            </a:r>
            <a:r>
              <a:rPr spc="-30" dirty="0"/>
              <a:t> </a:t>
            </a:r>
            <a:r>
              <a:rPr dirty="0"/>
              <a:t>Vs.</a:t>
            </a:r>
            <a:r>
              <a:rPr spc="-35" dirty="0"/>
              <a:t> </a:t>
            </a:r>
            <a:r>
              <a:rPr dirty="0"/>
              <a:t>Launch</a:t>
            </a:r>
            <a:r>
              <a:rPr spc="-70" dirty="0"/>
              <a:t> </a:t>
            </a:r>
            <a:r>
              <a:rPr dirty="0"/>
              <a:t>Site</a:t>
            </a:r>
            <a:r>
              <a:rPr spc="-15" dirty="0"/>
              <a:t> </a:t>
            </a:r>
            <a:r>
              <a:rPr dirty="0"/>
              <a:t>scatter</a:t>
            </a:r>
            <a:r>
              <a:rPr spc="-60" dirty="0"/>
              <a:t> </a:t>
            </a:r>
            <a:r>
              <a:rPr dirty="0"/>
              <a:t>point</a:t>
            </a:r>
            <a:r>
              <a:rPr spc="-65" dirty="0"/>
              <a:t> </a:t>
            </a:r>
            <a:r>
              <a:rPr dirty="0"/>
              <a:t>chart</a:t>
            </a:r>
            <a:r>
              <a:rPr spc="-50" dirty="0"/>
              <a:t> </a:t>
            </a:r>
            <a:r>
              <a:rPr spc="-5" dirty="0"/>
              <a:t>you</a:t>
            </a:r>
            <a:r>
              <a:rPr spc="-20" dirty="0"/>
              <a:t> </a:t>
            </a:r>
            <a:r>
              <a:rPr dirty="0"/>
              <a:t>will</a:t>
            </a:r>
            <a:r>
              <a:rPr spc="10" dirty="0"/>
              <a:t> </a:t>
            </a:r>
            <a:r>
              <a:rPr dirty="0"/>
              <a:t>find</a:t>
            </a:r>
            <a:r>
              <a:rPr spc="-45" dirty="0"/>
              <a:t> </a:t>
            </a:r>
            <a:r>
              <a:rPr spc="-5" dirty="0"/>
              <a:t>for</a:t>
            </a:r>
            <a:r>
              <a:rPr spc="-10" dirty="0"/>
              <a:t> </a:t>
            </a:r>
            <a:r>
              <a:rPr spc="-5" dirty="0"/>
              <a:t>the</a:t>
            </a:r>
            <a:r>
              <a:rPr spc="-15" dirty="0"/>
              <a:t> VAFB-SLC </a:t>
            </a:r>
            <a:r>
              <a:rPr spc="-445" dirty="0"/>
              <a:t> </a:t>
            </a:r>
            <a:r>
              <a:rPr spc="-5" dirty="0"/>
              <a:t>launchsite</a:t>
            </a:r>
            <a:r>
              <a:rPr spc="-75" dirty="0"/>
              <a:t> </a:t>
            </a:r>
            <a:r>
              <a:rPr dirty="0"/>
              <a:t>there</a:t>
            </a:r>
            <a:r>
              <a:rPr spc="-35" dirty="0"/>
              <a:t> </a:t>
            </a:r>
            <a:r>
              <a:rPr dirty="0"/>
              <a:t>are</a:t>
            </a:r>
            <a:r>
              <a:rPr spc="-40" dirty="0"/>
              <a:t> </a:t>
            </a:r>
            <a:r>
              <a:rPr spc="-5" dirty="0"/>
              <a:t>no</a:t>
            </a:r>
            <a:r>
              <a:rPr spc="15" dirty="0"/>
              <a:t> </a:t>
            </a:r>
            <a:r>
              <a:rPr dirty="0"/>
              <a:t>rockets</a:t>
            </a:r>
            <a:r>
              <a:rPr spc="-80" dirty="0"/>
              <a:t> </a:t>
            </a:r>
            <a:r>
              <a:rPr spc="-5" dirty="0"/>
              <a:t>launched</a:t>
            </a:r>
            <a:r>
              <a:rPr spc="-70" dirty="0"/>
              <a:t> </a:t>
            </a:r>
            <a:r>
              <a:rPr dirty="0"/>
              <a:t>for</a:t>
            </a:r>
            <a:r>
              <a:rPr spc="-45" dirty="0"/>
              <a:t> </a:t>
            </a:r>
            <a:r>
              <a:rPr dirty="0"/>
              <a:t>heavypayload</a:t>
            </a:r>
            <a:r>
              <a:rPr spc="-40" dirty="0"/>
              <a:t> </a:t>
            </a:r>
            <a:r>
              <a:rPr spc="-5" dirty="0"/>
              <a:t>mass(greater</a:t>
            </a:r>
            <a:r>
              <a:rPr spc="-80" dirty="0"/>
              <a:t> </a:t>
            </a:r>
            <a:r>
              <a:rPr dirty="0"/>
              <a:t>than</a:t>
            </a:r>
            <a:r>
              <a:rPr spc="-25" dirty="0"/>
              <a:t> </a:t>
            </a:r>
            <a:r>
              <a:rPr dirty="0"/>
              <a:t>10000).</a:t>
            </a:r>
          </a:p>
          <a:p>
            <a:pPr marL="580390" marR="57150" indent="-189230">
              <a:lnSpc>
                <a:spcPts val="1810"/>
              </a:lnSpc>
              <a:spcBef>
                <a:spcPts val="1145"/>
              </a:spcBef>
              <a:buChar char="•"/>
              <a:tabLst>
                <a:tab pos="581660" algn="l"/>
              </a:tabLst>
            </a:pPr>
            <a:r>
              <a:rPr dirty="0"/>
              <a:t>Orbits</a:t>
            </a:r>
            <a:r>
              <a:rPr spc="-30" dirty="0"/>
              <a:t> </a:t>
            </a:r>
            <a:r>
              <a:rPr dirty="0"/>
              <a:t>ES-L1,</a:t>
            </a:r>
            <a:r>
              <a:rPr spc="-55" dirty="0"/>
              <a:t> </a:t>
            </a:r>
            <a:r>
              <a:rPr dirty="0"/>
              <a:t>GEO,</a:t>
            </a:r>
            <a:r>
              <a:rPr spc="-40" dirty="0"/>
              <a:t> </a:t>
            </a:r>
            <a:r>
              <a:rPr spc="5" dirty="0"/>
              <a:t>HEO</a:t>
            </a:r>
            <a:r>
              <a:rPr spc="-45" dirty="0"/>
              <a:t> </a:t>
            </a:r>
            <a:r>
              <a:rPr dirty="0"/>
              <a:t>&amp;</a:t>
            </a:r>
            <a:r>
              <a:rPr spc="-5" dirty="0"/>
              <a:t> </a:t>
            </a:r>
            <a:r>
              <a:rPr spc="5" dirty="0"/>
              <a:t>SSO</a:t>
            </a:r>
            <a:r>
              <a:rPr spc="-40" dirty="0"/>
              <a:t> </a:t>
            </a:r>
            <a:r>
              <a:rPr spc="5" dirty="0"/>
              <a:t>have</a:t>
            </a:r>
            <a:r>
              <a:rPr spc="-20" dirty="0"/>
              <a:t> </a:t>
            </a:r>
            <a:r>
              <a:rPr spc="-5" dirty="0"/>
              <a:t>the</a:t>
            </a:r>
            <a:r>
              <a:rPr spc="-25" dirty="0"/>
              <a:t> </a:t>
            </a:r>
            <a:r>
              <a:rPr dirty="0"/>
              <a:t>highest</a:t>
            </a:r>
            <a:r>
              <a:rPr spc="-55" dirty="0"/>
              <a:t> </a:t>
            </a:r>
            <a:r>
              <a:rPr dirty="0"/>
              <a:t>success</a:t>
            </a:r>
            <a:r>
              <a:rPr spc="-40" dirty="0"/>
              <a:t> </a:t>
            </a:r>
            <a:r>
              <a:rPr dirty="0"/>
              <a:t>rates</a:t>
            </a:r>
            <a:r>
              <a:rPr spc="-25" dirty="0"/>
              <a:t> </a:t>
            </a:r>
            <a:r>
              <a:rPr spc="-5" dirty="0"/>
              <a:t>at</a:t>
            </a:r>
            <a:r>
              <a:rPr spc="-25" dirty="0"/>
              <a:t> </a:t>
            </a:r>
            <a:r>
              <a:rPr dirty="0"/>
              <a:t>100%,</a:t>
            </a:r>
            <a:r>
              <a:rPr spc="-55" dirty="0"/>
              <a:t> </a:t>
            </a:r>
            <a:r>
              <a:rPr dirty="0"/>
              <a:t>with</a:t>
            </a:r>
            <a:r>
              <a:rPr spc="-20" dirty="0"/>
              <a:t> </a:t>
            </a:r>
            <a:r>
              <a:rPr spc="-5" dirty="0"/>
              <a:t>SO </a:t>
            </a:r>
            <a:r>
              <a:rPr dirty="0"/>
              <a:t>orbit</a:t>
            </a:r>
            <a:r>
              <a:rPr spc="-60" dirty="0"/>
              <a:t> </a:t>
            </a:r>
            <a:r>
              <a:rPr dirty="0"/>
              <a:t>having </a:t>
            </a:r>
            <a:r>
              <a:rPr spc="-440" dirty="0"/>
              <a:t> </a:t>
            </a:r>
            <a:r>
              <a:rPr spc="-5" dirty="0"/>
              <a:t>the</a:t>
            </a:r>
            <a:r>
              <a:rPr spc="-40" dirty="0"/>
              <a:t> </a:t>
            </a:r>
            <a:r>
              <a:rPr dirty="0"/>
              <a:t>lowest</a:t>
            </a:r>
            <a:r>
              <a:rPr spc="-25" dirty="0"/>
              <a:t> </a:t>
            </a:r>
            <a:r>
              <a:rPr dirty="0"/>
              <a:t>success</a:t>
            </a:r>
            <a:r>
              <a:rPr spc="-65" dirty="0"/>
              <a:t> </a:t>
            </a:r>
            <a:r>
              <a:rPr spc="-5" dirty="0"/>
              <a:t>rate</a:t>
            </a:r>
            <a:r>
              <a:rPr spc="-40" dirty="0"/>
              <a:t> </a:t>
            </a:r>
            <a:r>
              <a:rPr spc="5" dirty="0"/>
              <a:t>at</a:t>
            </a:r>
            <a:r>
              <a:rPr spc="-60" dirty="0"/>
              <a:t> </a:t>
            </a:r>
            <a:r>
              <a:rPr spc="5" dirty="0"/>
              <a:t>~50%.</a:t>
            </a:r>
            <a:r>
              <a:rPr spc="-75" dirty="0"/>
              <a:t> </a:t>
            </a:r>
            <a:r>
              <a:rPr dirty="0"/>
              <a:t>Orbit</a:t>
            </a:r>
            <a:r>
              <a:rPr spc="-45" dirty="0"/>
              <a:t> </a:t>
            </a:r>
            <a:r>
              <a:rPr spc="-5" dirty="0"/>
              <a:t>SO</a:t>
            </a:r>
            <a:r>
              <a:rPr spc="-25" dirty="0"/>
              <a:t> </a:t>
            </a:r>
            <a:r>
              <a:rPr spc="5" dirty="0"/>
              <a:t>has</a:t>
            </a:r>
            <a:r>
              <a:rPr spc="-65" dirty="0"/>
              <a:t> </a:t>
            </a:r>
            <a:r>
              <a:rPr spc="5" dirty="0"/>
              <a:t>0%</a:t>
            </a:r>
            <a:r>
              <a:rPr spc="-45" dirty="0"/>
              <a:t> </a:t>
            </a:r>
            <a:r>
              <a:rPr dirty="0"/>
              <a:t>success</a:t>
            </a:r>
            <a:r>
              <a:rPr spc="-80" dirty="0"/>
              <a:t> </a:t>
            </a:r>
            <a:r>
              <a:rPr dirty="0"/>
              <a:t>rate.</a:t>
            </a:r>
          </a:p>
          <a:p>
            <a:pPr marL="580390" marR="69215" indent="-189230">
              <a:lnSpc>
                <a:spcPts val="1900"/>
              </a:lnSpc>
              <a:spcBef>
                <a:spcPts val="930"/>
              </a:spcBef>
              <a:buChar char="•"/>
              <a:tabLst>
                <a:tab pos="581660" algn="l"/>
              </a:tabLst>
            </a:pPr>
            <a:r>
              <a:rPr dirty="0"/>
              <a:t>LEO</a:t>
            </a:r>
            <a:r>
              <a:rPr spc="-40" dirty="0"/>
              <a:t> </a:t>
            </a:r>
            <a:r>
              <a:rPr spc="5" dirty="0"/>
              <a:t>orbit</a:t>
            </a:r>
            <a:r>
              <a:rPr spc="-55" dirty="0"/>
              <a:t> </a:t>
            </a:r>
            <a:r>
              <a:rPr spc="-5" dirty="0"/>
              <a:t>the</a:t>
            </a:r>
            <a:r>
              <a:rPr spc="-20" dirty="0"/>
              <a:t> </a:t>
            </a:r>
            <a:r>
              <a:rPr dirty="0"/>
              <a:t>Success</a:t>
            </a:r>
            <a:r>
              <a:rPr spc="-75" dirty="0"/>
              <a:t> </a:t>
            </a:r>
            <a:r>
              <a:rPr dirty="0"/>
              <a:t>appears</a:t>
            </a:r>
            <a:r>
              <a:rPr spc="-60" dirty="0"/>
              <a:t> </a:t>
            </a:r>
            <a:r>
              <a:rPr dirty="0"/>
              <a:t>related</a:t>
            </a:r>
            <a:r>
              <a:rPr spc="-35" dirty="0"/>
              <a:t> </a:t>
            </a:r>
            <a:r>
              <a:rPr spc="-5" dirty="0"/>
              <a:t>to</a:t>
            </a:r>
            <a:r>
              <a:rPr dirty="0"/>
              <a:t> </a:t>
            </a:r>
            <a:r>
              <a:rPr spc="-5" dirty="0"/>
              <a:t>the</a:t>
            </a:r>
            <a:r>
              <a:rPr spc="-20" dirty="0"/>
              <a:t> </a:t>
            </a:r>
            <a:r>
              <a:rPr spc="-5" dirty="0"/>
              <a:t>number</a:t>
            </a:r>
            <a:r>
              <a:rPr spc="-65" dirty="0"/>
              <a:t> </a:t>
            </a:r>
            <a:r>
              <a:rPr spc="-5" dirty="0"/>
              <a:t>of</a:t>
            </a:r>
            <a:r>
              <a:rPr spc="-15" dirty="0"/>
              <a:t> </a:t>
            </a:r>
            <a:r>
              <a:rPr spc="-5" dirty="0"/>
              <a:t>flights;</a:t>
            </a:r>
            <a:r>
              <a:rPr spc="-40" dirty="0"/>
              <a:t> </a:t>
            </a:r>
            <a:r>
              <a:rPr spc="5" dirty="0"/>
              <a:t>on</a:t>
            </a:r>
            <a:r>
              <a:rPr spc="-20" dirty="0"/>
              <a:t> </a:t>
            </a:r>
            <a:r>
              <a:rPr spc="-5" dirty="0"/>
              <a:t>the</a:t>
            </a:r>
            <a:r>
              <a:rPr spc="-20" dirty="0"/>
              <a:t> </a:t>
            </a:r>
            <a:r>
              <a:rPr dirty="0"/>
              <a:t>other</a:t>
            </a:r>
            <a:r>
              <a:rPr spc="-80" dirty="0"/>
              <a:t> </a:t>
            </a:r>
            <a:r>
              <a:rPr dirty="0"/>
              <a:t>hand,</a:t>
            </a:r>
            <a:r>
              <a:rPr spc="-70" dirty="0"/>
              <a:t> </a:t>
            </a:r>
            <a:r>
              <a:rPr dirty="0"/>
              <a:t>there</a:t>
            </a:r>
            <a:r>
              <a:rPr spc="-35" dirty="0"/>
              <a:t> </a:t>
            </a:r>
            <a:r>
              <a:rPr dirty="0"/>
              <a:t>seems </a:t>
            </a:r>
            <a:r>
              <a:rPr spc="-440" dirty="0"/>
              <a:t> </a:t>
            </a:r>
            <a:r>
              <a:rPr dirty="0"/>
              <a:t>to</a:t>
            </a:r>
            <a:r>
              <a:rPr spc="-40" dirty="0"/>
              <a:t> </a:t>
            </a:r>
            <a:r>
              <a:rPr spc="5" dirty="0"/>
              <a:t>be</a:t>
            </a:r>
            <a:r>
              <a:rPr spc="-5" dirty="0"/>
              <a:t> </a:t>
            </a:r>
            <a:r>
              <a:rPr spc="5" dirty="0"/>
              <a:t>no</a:t>
            </a:r>
            <a:r>
              <a:rPr spc="-40" dirty="0"/>
              <a:t> </a:t>
            </a:r>
            <a:r>
              <a:rPr spc="-5" dirty="0"/>
              <a:t>relationship</a:t>
            </a:r>
            <a:r>
              <a:rPr spc="-55" dirty="0"/>
              <a:t> </a:t>
            </a:r>
            <a:r>
              <a:rPr dirty="0"/>
              <a:t>between</a:t>
            </a:r>
            <a:r>
              <a:rPr spc="-55" dirty="0"/>
              <a:t> </a:t>
            </a:r>
            <a:r>
              <a:rPr dirty="0"/>
              <a:t>flight</a:t>
            </a:r>
            <a:r>
              <a:rPr spc="-60" dirty="0"/>
              <a:t> </a:t>
            </a:r>
            <a:r>
              <a:rPr spc="-5" dirty="0"/>
              <a:t>number</a:t>
            </a:r>
            <a:r>
              <a:rPr spc="-85" dirty="0"/>
              <a:t> </a:t>
            </a:r>
            <a:r>
              <a:rPr dirty="0"/>
              <a:t>when</a:t>
            </a:r>
            <a:r>
              <a:rPr spc="-40" dirty="0"/>
              <a:t> </a:t>
            </a:r>
            <a:r>
              <a:rPr spc="-5" dirty="0"/>
              <a:t>in GTO</a:t>
            </a:r>
            <a:r>
              <a:rPr spc="-60" dirty="0"/>
              <a:t> </a:t>
            </a:r>
            <a:r>
              <a:rPr dirty="0"/>
              <a:t>orbit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555"/>
              </a:lnSpc>
            </a:pPr>
            <a:fld id="{81D60167-4931-47E6-BA6A-407CBD079E47}" type="slidenum">
              <a:rPr spc="10" dirty="0"/>
              <a:t>56</a:t>
            </a:fld>
            <a:endParaRPr spc="10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00438" y="1412254"/>
            <a:ext cx="2124075" cy="4902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050" spc="-15" dirty="0"/>
              <a:t>Conclusions</a:t>
            </a:r>
            <a:endParaRPr sz="305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99016" y="2616180"/>
            <a:ext cx="8898890" cy="12788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01295" marR="5080" indent="-189230">
              <a:lnSpc>
                <a:spcPct val="100800"/>
              </a:lnSpc>
              <a:spcBef>
                <a:spcPts val="95"/>
              </a:spcBef>
              <a:buChar char="•"/>
              <a:tabLst>
                <a:tab pos="201930" algn="l"/>
              </a:tabLst>
            </a:pPr>
            <a:r>
              <a:rPr sz="1800" spc="5" dirty="0">
                <a:solidFill>
                  <a:srgbClr val="282828"/>
                </a:solidFill>
                <a:latin typeface="Arial MT"/>
                <a:cs typeface="Arial MT"/>
              </a:rPr>
              <a:t>With</a:t>
            </a:r>
            <a:r>
              <a:rPr sz="1800" spc="-2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800" spc="5" dirty="0">
                <a:solidFill>
                  <a:srgbClr val="282828"/>
                </a:solidFill>
                <a:latin typeface="Arial MT"/>
                <a:cs typeface="Arial MT"/>
              </a:rPr>
              <a:t>heavy</a:t>
            </a:r>
            <a:r>
              <a:rPr sz="1800" spc="1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282828"/>
                </a:solidFill>
                <a:latin typeface="Arial MT"/>
                <a:cs typeface="Arial MT"/>
              </a:rPr>
              <a:t>payloads</a:t>
            </a:r>
            <a:r>
              <a:rPr sz="1800" spc="4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82828"/>
                </a:solidFill>
                <a:latin typeface="Arial MT"/>
                <a:cs typeface="Arial MT"/>
              </a:rPr>
              <a:t>the</a:t>
            </a:r>
            <a:r>
              <a:rPr sz="1800" spc="1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800" spc="5" dirty="0">
                <a:solidFill>
                  <a:srgbClr val="282828"/>
                </a:solidFill>
                <a:latin typeface="Arial MT"/>
                <a:cs typeface="Arial MT"/>
              </a:rPr>
              <a:t>successful</a:t>
            </a:r>
            <a:r>
              <a:rPr sz="1800" spc="-5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800" spc="5" dirty="0">
                <a:solidFill>
                  <a:srgbClr val="282828"/>
                </a:solidFill>
                <a:latin typeface="Arial MT"/>
                <a:cs typeface="Arial MT"/>
              </a:rPr>
              <a:t>landing</a:t>
            </a:r>
            <a:r>
              <a:rPr sz="1800" spc="-2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800" spc="5" dirty="0">
                <a:solidFill>
                  <a:srgbClr val="282828"/>
                </a:solidFill>
                <a:latin typeface="Arial MT"/>
                <a:cs typeface="Arial MT"/>
              </a:rPr>
              <a:t>or</a:t>
            </a:r>
            <a:r>
              <a:rPr sz="1800" spc="1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82828"/>
                </a:solidFill>
                <a:latin typeface="Arial MT"/>
                <a:cs typeface="Arial MT"/>
              </a:rPr>
              <a:t>positive</a:t>
            </a:r>
            <a:r>
              <a:rPr sz="1800" spc="-2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82828"/>
                </a:solidFill>
                <a:latin typeface="Arial MT"/>
                <a:cs typeface="Arial MT"/>
              </a:rPr>
              <a:t>landing</a:t>
            </a:r>
            <a:r>
              <a:rPr sz="1800" spc="-2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82828"/>
                </a:solidFill>
                <a:latin typeface="Arial MT"/>
                <a:cs typeface="Arial MT"/>
              </a:rPr>
              <a:t>rate</a:t>
            </a:r>
            <a:r>
              <a:rPr sz="1800" spc="3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282828"/>
                </a:solidFill>
                <a:latin typeface="Arial MT"/>
                <a:cs typeface="Arial MT"/>
              </a:rPr>
              <a:t>are</a:t>
            </a:r>
            <a:r>
              <a:rPr sz="1800" spc="3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82828"/>
                </a:solidFill>
                <a:latin typeface="Arial MT"/>
                <a:cs typeface="Arial MT"/>
              </a:rPr>
              <a:t>more</a:t>
            </a:r>
            <a:r>
              <a:rPr sz="1800" spc="1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800" spc="5" dirty="0">
                <a:solidFill>
                  <a:srgbClr val="282828"/>
                </a:solidFill>
                <a:latin typeface="Arial MT"/>
                <a:cs typeface="Arial MT"/>
              </a:rPr>
              <a:t>for </a:t>
            </a:r>
            <a:r>
              <a:rPr sz="1800" spc="1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800" spc="5" dirty="0">
                <a:solidFill>
                  <a:srgbClr val="282828"/>
                </a:solidFill>
                <a:latin typeface="Arial MT"/>
                <a:cs typeface="Arial MT"/>
              </a:rPr>
              <a:t>Polar,LEO</a:t>
            </a:r>
            <a:r>
              <a:rPr sz="1800" spc="-2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82828"/>
                </a:solidFill>
                <a:latin typeface="Arial MT"/>
                <a:cs typeface="Arial MT"/>
              </a:rPr>
              <a:t>and</a:t>
            </a:r>
            <a:r>
              <a:rPr sz="1800" spc="2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800" spc="5" dirty="0">
                <a:solidFill>
                  <a:srgbClr val="282828"/>
                </a:solidFill>
                <a:latin typeface="Arial MT"/>
                <a:cs typeface="Arial MT"/>
              </a:rPr>
              <a:t>ISS.</a:t>
            </a:r>
            <a:r>
              <a:rPr sz="1800" spc="-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82828"/>
                </a:solidFill>
                <a:latin typeface="Arial MT"/>
                <a:cs typeface="Arial MT"/>
              </a:rPr>
              <a:t>However</a:t>
            </a:r>
            <a:r>
              <a:rPr sz="1800" spc="2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82828"/>
                </a:solidFill>
                <a:latin typeface="Arial MT"/>
                <a:cs typeface="Arial MT"/>
              </a:rPr>
              <a:t>for</a:t>
            </a:r>
            <a:r>
              <a:rPr sz="1800" spc="2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800" spc="5" dirty="0">
                <a:solidFill>
                  <a:srgbClr val="282828"/>
                </a:solidFill>
                <a:latin typeface="Arial MT"/>
                <a:cs typeface="Arial MT"/>
              </a:rPr>
              <a:t>GTO</a:t>
            </a:r>
            <a:r>
              <a:rPr sz="1800" spc="2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800" spc="5" dirty="0">
                <a:solidFill>
                  <a:srgbClr val="282828"/>
                </a:solidFill>
                <a:latin typeface="Arial MT"/>
                <a:cs typeface="Arial MT"/>
              </a:rPr>
              <a:t>we</a:t>
            </a:r>
            <a:r>
              <a:rPr sz="1800" spc="2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800" spc="5" dirty="0">
                <a:solidFill>
                  <a:srgbClr val="282828"/>
                </a:solidFill>
                <a:latin typeface="Arial MT"/>
                <a:cs typeface="Arial MT"/>
              </a:rPr>
              <a:t>cannot</a:t>
            </a:r>
            <a:r>
              <a:rPr sz="1800" spc="-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82828"/>
                </a:solidFill>
                <a:latin typeface="Arial MT"/>
                <a:cs typeface="Arial MT"/>
              </a:rPr>
              <a:t>distinguish</a:t>
            </a:r>
            <a:r>
              <a:rPr sz="1800" spc="-3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82828"/>
                </a:solidFill>
                <a:latin typeface="Arial MT"/>
                <a:cs typeface="Arial MT"/>
              </a:rPr>
              <a:t>this</a:t>
            </a:r>
            <a:r>
              <a:rPr sz="1800" spc="-1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82828"/>
                </a:solidFill>
                <a:latin typeface="Arial MT"/>
                <a:cs typeface="Arial MT"/>
              </a:rPr>
              <a:t>well</a:t>
            </a:r>
            <a:r>
              <a:rPr sz="1800" spc="1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800" spc="5" dirty="0">
                <a:solidFill>
                  <a:srgbClr val="282828"/>
                </a:solidFill>
                <a:latin typeface="Arial MT"/>
                <a:cs typeface="Arial MT"/>
              </a:rPr>
              <a:t>as</a:t>
            </a:r>
            <a:r>
              <a:rPr sz="1800" spc="1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82828"/>
                </a:solidFill>
                <a:latin typeface="Arial MT"/>
                <a:cs typeface="Arial MT"/>
              </a:rPr>
              <a:t>both</a:t>
            </a:r>
            <a:r>
              <a:rPr sz="1800" spc="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82828"/>
                </a:solidFill>
                <a:latin typeface="Arial MT"/>
                <a:cs typeface="Arial MT"/>
              </a:rPr>
              <a:t>positive </a:t>
            </a:r>
            <a:r>
              <a:rPr sz="1800" spc="-484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800" spc="5" dirty="0">
                <a:solidFill>
                  <a:srgbClr val="282828"/>
                </a:solidFill>
                <a:latin typeface="Arial MT"/>
                <a:cs typeface="Arial MT"/>
              </a:rPr>
              <a:t>landing</a:t>
            </a:r>
            <a:r>
              <a:rPr sz="1800" spc="-2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82828"/>
                </a:solidFill>
                <a:latin typeface="Arial MT"/>
                <a:cs typeface="Arial MT"/>
              </a:rPr>
              <a:t>rate</a:t>
            </a:r>
            <a:r>
              <a:rPr sz="1800" spc="1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82828"/>
                </a:solidFill>
                <a:latin typeface="Arial MT"/>
                <a:cs typeface="Arial MT"/>
              </a:rPr>
              <a:t>and</a:t>
            </a:r>
            <a:r>
              <a:rPr sz="1800" spc="1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800" spc="5" dirty="0">
                <a:solidFill>
                  <a:srgbClr val="282828"/>
                </a:solidFill>
                <a:latin typeface="Arial MT"/>
                <a:cs typeface="Arial MT"/>
              </a:rPr>
              <a:t>negative</a:t>
            </a:r>
            <a:r>
              <a:rPr sz="1800" spc="-2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82828"/>
                </a:solidFill>
                <a:latin typeface="Arial MT"/>
                <a:cs typeface="Arial MT"/>
              </a:rPr>
              <a:t>landing(unsuccessful</a:t>
            </a:r>
            <a:r>
              <a:rPr sz="1800" spc="-5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800" spc="5" dirty="0">
                <a:solidFill>
                  <a:srgbClr val="282828"/>
                </a:solidFill>
                <a:latin typeface="Arial MT"/>
                <a:cs typeface="Arial MT"/>
              </a:rPr>
              <a:t>mission)</a:t>
            </a:r>
            <a:r>
              <a:rPr sz="1800" spc="-1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82828"/>
                </a:solidFill>
                <a:latin typeface="Arial MT"/>
                <a:cs typeface="Arial MT"/>
              </a:rPr>
              <a:t>are</a:t>
            </a:r>
            <a:r>
              <a:rPr sz="1800" spc="1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800" spc="5" dirty="0">
                <a:solidFill>
                  <a:srgbClr val="282828"/>
                </a:solidFill>
                <a:latin typeface="Arial MT"/>
                <a:cs typeface="Arial MT"/>
              </a:rPr>
              <a:t>both</a:t>
            </a:r>
            <a:r>
              <a:rPr sz="1800" spc="-2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82828"/>
                </a:solidFill>
                <a:latin typeface="Arial MT"/>
                <a:cs typeface="Arial MT"/>
              </a:rPr>
              <a:t>there</a:t>
            </a:r>
            <a:r>
              <a:rPr sz="1800" spc="9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82828"/>
                </a:solidFill>
                <a:latin typeface="Arial MT"/>
                <a:cs typeface="Arial MT"/>
              </a:rPr>
              <a:t>here</a:t>
            </a:r>
            <a:endParaRPr sz="1800">
              <a:latin typeface="Arial MT"/>
              <a:cs typeface="Arial MT"/>
            </a:endParaRPr>
          </a:p>
          <a:p>
            <a:pPr marL="201295" indent="-189230">
              <a:lnSpc>
                <a:spcPct val="100000"/>
              </a:lnSpc>
              <a:spcBef>
                <a:spcPts val="1175"/>
              </a:spcBef>
              <a:buChar char="•"/>
              <a:tabLst>
                <a:tab pos="201930" algn="l"/>
              </a:tabLst>
            </a:pPr>
            <a:r>
              <a:rPr sz="1800" spc="5" dirty="0">
                <a:solidFill>
                  <a:srgbClr val="282828"/>
                </a:solidFill>
                <a:latin typeface="Arial MT"/>
                <a:cs typeface="Arial MT"/>
              </a:rPr>
              <a:t>Anf</a:t>
            </a:r>
            <a:r>
              <a:rPr sz="1800" spc="-1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82828"/>
                </a:solidFill>
                <a:latin typeface="Arial MT"/>
                <a:cs typeface="Arial MT"/>
              </a:rPr>
              <a:t>finally</a:t>
            </a:r>
            <a:r>
              <a:rPr sz="1800" spc="-3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82828"/>
                </a:solidFill>
                <a:latin typeface="Arial MT"/>
                <a:cs typeface="Arial MT"/>
              </a:rPr>
              <a:t>the</a:t>
            </a:r>
            <a:r>
              <a:rPr sz="1800" spc="1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800" spc="5" dirty="0">
                <a:solidFill>
                  <a:srgbClr val="282828"/>
                </a:solidFill>
                <a:latin typeface="Arial MT"/>
                <a:cs typeface="Arial MT"/>
              </a:rPr>
              <a:t>sucess</a:t>
            </a:r>
            <a:r>
              <a:rPr sz="1800" spc="-3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82828"/>
                </a:solidFill>
                <a:latin typeface="Arial MT"/>
                <a:cs typeface="Arial MT"/>
              </a:rPr>
              <a:t>rate</a:t>
            </a:r>
            <a:r>
              <a:rPr sz="1800" spc="1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82828"/>
                </a:solidFill>
                <a:latin typeface="Arial MT"/>
                <a:cs typeface="Arial MT"/>
              </a:rPr>
              <a:t>since</a:t>
            </a:r>
            <a:r>
              <a:rPr sz="1800" spc="-2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800" spc="5" dirty="0">
                <a:solidFill>
                  <a:srgbClr val="282828"/>
                </a:solidFill>
                <a:latin typeface="Arial MT"/>
                <a:cs typeface="Arial MT"/>
              </a:rPr>
              <a:t>2013</a:t>
            </a:r>
            <a:r>
              <a:rPr sz="1800" spc="-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800" spc="5" dirty="0">
                <a:solidFill>
                  <a:srgbClr val="282828"/>
                </a:solidFill>
                <a:latin typeface="Arial MT"/>
                <a:cs typeface="Arial MT"/>
              </a:rPr>
              <a:t>kept</a:t>
            </a:r>
            <a:r>
              <a:rPr sz="1800" spc="-1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800" spc="5" dirty="0">
                <a:solidFill>
                  <a:srgbClr val="282828"/>
                </a:solidFill>
                <a:latin typeface="Arial MT"/>
                <a:cs typeface="Arial MT"/>
              </a:rPr>
              <a:t>increasing</a:t>
            </a:r>
            <a:r>
              <a:rPr sz="1800" dirty="0">
                <a:solidFill>
                  <a:srgbClr val="282828"/>
                </a:solidFill>
                <a:latin typeface="Arial MT"/>
                <a:cs typeface="Arial MT"/>
              </a:rPr>
              <a:t> till </a:t>
            </a:r>
            <a:r>
              <a:rPr sz="1800" spc="5" dirty="0">
                <a:solidFill>
                  <a:srgbClr val="282828"/>
                </a:solidFill>
                <a:latin typeface="Arial MT"/>
                <a:cs typeface="Arial MT"/>
              </a:rPr>
              <a:t>2020.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555"/>
              </a:lnSpc>
            </a:pPr>
            <a:fld id="{81D60167-4931-47E6-BA6A-407CBD079E47}" type="slidenum">
              <a:rPr spc="10" dirty="0"/>
              <a:t>57</a:t>
            </a:fld>
            <a:endParaRPr spc="10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00438" y="1412254"/>
            <a:ext cx="3543300" cy="4902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050" spc="-15" dirty="0"/>
              <a:t>Conclusions</a:t>
            </a:r>
            <a:r>
              <a:rPr sz="3050" spc="30" dirty="0"/>
              <a:t> </a:t>
            </a:r>
            <a:r>
              <a:rPr sz="3050" spc="-15" dirty="0"/>
              <a:t>Cont….</a:t>
            </a:r>
            <a:endParaRPr sz="305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057656"/>
            <a:ext cx="10058400" cy="565861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00477" y="2224881"/>
            <a:ext cx="7232015" cy="3724275"/>
          </a:xfrm>
          <a:prstGeom prst="rect">
            <a:avLst/>
          </a:prstGeom>
        </p:spPr>
        <p:txBody>
          <a:bodyPr vert="horz" wrap="square" lIns="0" tIns="1612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70"/>
              </a:spcBef>
            </a:pPr>
            <a:r>
              <a:rPr sz="1800" dirty="0">
                <a:solidFill>
                  <a:srgbClr val="0A48CA"/>
                </a:solidFill>
                <a:latin typeface="Arial MT"/>
                <a:cs typeface="Arial MT"/>
              </a:rPr>
              <a:t>Executive</a:t>
            </a:r>
            <a:r>
              <a:rPr sz="1800" spc="-50" dirty="0">
                <a:solidFill>
                  <a:srgbClr val="0A48CA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0A48CA"/>
                </a:solidFill>
                <a:latin typeface="Arial MT"/>
                <a:cs typeface="Arial MT"/>
              </a:rPr>
              <a:t>Summary</a:t>
            </a:r>
            <a:endParaRPr sz="1800">
              <a:latin typeface="Arial MT"/>
              <a:cs typeface="Arial MT"/>
            </a:endParaRPr>
          </a:p>
          <a:p>
            <a:pPr marL="201295" indent="-189230">
              <a:lnSpc>
                <a:spcPct val="100000"/>
              </a:lnSpc>
              <a:spcBef>
                <a:spcPts val="1175"/>
              </a:spcBef>
              <a:buChar char="•"/>
              <a:tabLst>
                <a:tab pos="201930" algn="l"/>
              </a:tabLst>
            </a:pPr>
            <a:r>
              <a:rPr sz="1800" spc="-5" dirty="0">
                <a:solidFill>
                  <a:srgbClr val="282828"/>
                </a:solidFill>
                <a:latin typeface="Arial MT"/>
                <a:cs typeface="Arial MT"/>
              </a:rPr>
              <a:t>Data</a:t>
            </a:r>
            <a:r>
              <a:rPr sz="1800" spc="2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82828"/>
                </a:solidFill>
                <a:latin typeface="Arial MT"/>
                <a:cs typeface="Arial MT"/>
              </a:rPr>
              <a:t>collection</a:t>
            </a:r>
            <a:r>
              <a:rPr sz="1800" spc="-6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82828"/>
                </a:solidFill>
                <a:latin typeface="Arial MT"/>
                <a:cs typeface="Arial MT"/>
              </a:rPr>
              <a:t>methodology:</a:t>
            </a:r>
            <a:endParaRPr sz="1800">
              <a:latin typeface="Arial MT"/>
              <a:cs typeface="Arial MT"/>
            </a:endParaRPr>
          </a:p>
          <a:p>
            <a:pPr marL="578485" lvl="1" indent="-190500">
              <a:lnSpc>
                <a:spcPct val="100000"/>
              </a:lnSpc>
              <a:spcBef>
                <a:spcPts val="1190"/>
              </a:spcBef>
              <a:buChar char="•"/>
              <a:tabLst>
                <a:tab pos="579120" algn="l"/>
              </a:tabLst>
            </a:pPr>
            <a:r>
              <a:rPr sz="1550" dirty="0">
                <a:solidFill>
                  <a:srgbClr val="757070"/>
                </a:solidFill>
                <a:latin typeface="Arial MT"/>
                <a:cs typeface="Arial MT"/>
              </a:rPr>
              <a:t>Describes</a:t>
            </a:r>
            <a:r>
              <a:rPr sz="1550" spc="20" dirty="0">
                <a:solidFill>
                  <a:srgbClr val="757070"/>
                </a:solidFill>
                <a:latin typeface="Arial MT"/>
                <a:cs typeface="Arial MT"/>
              </a:rPr>
              <a:t> </a:t>
            </a:r>
            <a:r>
              <a:rPr sz="1550" spc="15" dirty="0">
                <a:solidFill>
                  <a:srgbClr val="757070"/>
                </a:solidFill>
                <a:latin typeface="Arial MT"/>
                <a:cs typeface="Arial MT"/>
              </a:rPr>
              <a:t>how</a:t>
            </a:r>
            <a:r>
              <a:rPr sz="1550" dirty="0">
                <a:solidFill>
                  <a:srgbClr val="757070"/>
                </a:solidFill>
                <a:latin typeface="Arial MT"/>
                <a:cs typeface="Arial MT"/>
              </a:rPr>
              <a:t> </a:t>
            </a:r>
            <a:r>
              <a:rPr sz="1550" spc="5" dirty="0">
                <a:solidFill>
                  <a:srgbClr val="757070"/>
                </a:solidFill>
                <a:latin typeface="Arial MT"/>
                <a:cs typeface="Arial MT"/>
              </a:rPr>
              <a:t>data</a:t>
            </a:r>
            <a:r>
              <a:rPr sz="1550" spc="-10" dirty="0">
                <a:solidFill>
                  <a:srgbClr val="757070"/>
                </a:solidFill>
                <a:latin typeface="Arial MT"/>
                <a:cs typeface="Arial MT"/>
              </a:rPr>
              <a:t> </a:t>
            </a:r>
            <a:r>
              <a:rPr sz="1550" spc="10" dirty="0">
                <a:solidFill>
                  <a:srgbClr val="757070"/>
                </a:solidFill>
                <a:latin typeface="Arial MT"/>
                <a:cs typeface="Arial MT"/>
              </a:rPr>
              <a:t>sets</a:t>
            </a:r>
            <a:r>
              <a:rPr sz="1550" spc="-30" dirty="0">
                <a:solidFill>
                  <a:srgbClr val="757070"/>
                </a:solidFill>
                <a:latin typeface="Arial MT"/>
                <a:cs typeface="Arial MT"/>
              </a:rPr>
              <a:t> </a:t>
            </a:r>
            <a:r>
              <a:rPr sz="1550" spc="10" dirty="0">
                <a:solidFill>
                  <a:srgbClr val="757070"/>
                </a:solidFill>
                <a:latin typeface="Arial MT"/>
                <a:cs typeface="Arial MT"/>
              </a:rPr>
              <a:t>were</a:t>
            </a:r>
            <a:r>
              <a:rPr sz="1550" spc="15" dirty="0">
                <a:solidFill>
                  <a:srgbClr val="757070"/>
                </a:solidFill>
                <a:latin typeface="Arial MT"/>
                <a:cs typeface="Arial MT"/>
              </a:rPr>
              <a:t> </a:t>
            </a:r>
            <a:r>
              <a:rPr sz="1550" spc="-5" dirty="0">
                <a:solidFill>
                  <a:srgbClr val="757070"/>
                </a:solidFill>
                <a:latin typeface="Arial MT"/>
                <a:cs typeface="Arial MT"/>
              </a:rPr>
              <a:t>collected</a:t>
            </a:r>
            <a:endParaRPr sz="1550">
              <a:latin typeface="Arial MT"/>
              <a:cs typeface="Arial MT"/>
            </a:endParaRPr>
          </a:p>
          <a:p>
            <a:pPr marL="201295" indent="-189230">
              <a:lnSpc>
                <a:spcPct val="100000"/>
              </a:lnSpc>
              <a:spcBef>
                <a:spcPts val="1165"/>
              </a:spcBef>
              <a:buChar char="•"/>
              <a:tabLst>
                <a:tab pos="201930" algn="l"/>
              </a:tabLst>
            </a:pPr>
            <a:r>
              <a:rPr sz="1800" dirty="0">
                <a:solidFill>
                  <a:srgbClr val="282828"/>
                </a:solidFill>
                <a:latin typeface="Arial MT"/>
                <a:cs typeface="Arial MT"/>
              </a:rPr>
              <a:t>Perform</a:t>
            </a:r>
            <a:r>
              <a:rPr sz="1800" spc="-1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82828"/>
                </a:solidFill>
                <a:latin typeface="Arial MT"/>
                <a:cs typeface="Arial MT"/>
              </a:rPr>
              <a:t>data</a:t>
            </a:r>
            <a:r>
              <a:rPr sz="1800" spc="-1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82828"/>
                </a:solidFill>
                <a:latin typeface="Arial MT"/>
                <a:cs typeface="Arial MT"/>
              </a:rPr>
              <a:t>wrangling</a:t>
            </a:r>
            <a:endParaRPr sz="1800">
              <a:latin typeface="Arial MT"/>
              <a:cs typeface="Arial MT"/>
            </a:endParaRPr>
          </a:p>
          <a:p>
            <a:pPr marL="578485" lvl="1" indent="-190500">
              <a:lnSpc>
                <a:spcPct val="100000"/>
              </a:lnSpc>
              <a:spcBef>
                <a:spcPts val="1175"/>
              </a:spcBef>
              <a:buChar char="•"/>
              <a:tabLst>
                <a:tab pos="579120" algn="l"/>
              </a:tabLst>
            </a:pPr>
            <a:r>
              <a:rPr sz="1550" dirty="0">
                <a:solidFill>
                  <a:srgbClr val="757070"/>
                </a:solidFill>
                <a:latin typeface="Arial MT"/>
                <a:cs typeface="Arial MT"/>
              </a:rPr>
              <a:t>Describes</a:t>
            </a:r>
            <a:r>
              <a:rPr sz="1550" spc="20" dirty="0">
                <a:solidFill>
                  <a:srgbClr val="757070"/>
                </a:solidFill>
                <a:latin typeface="Arial MT"/>
                <a:cs typeface="Arial MT"/>
              </a:rPr>
              <a:t> </a:t>
            </a:r>
            <a:r>
              <a:rPr sz="1550" spc="15" dirty="0">
                <a:solidFill>
                  <a:srgbClr val="757070"/>
                </a:solidFill>
                <a:latin typeface="Arial MT"/>
                <a:cs typeface="Arial MT"/>
              </a:rPr>
              <a:t>how</a:t>
            </a:r>
            <a:r>
              <a:rPr sz="1550" spc="-15" dirty="0">
                <a:solidFill>
                  <a:srgbClr val="757070"/>
                </a:solidFill>
                <a:latin typeface="Arial MT"/>
                <a:cs typeface="Arial MT"/>
              </a:rPr>
              <a:t> </a:t>
            </a:r>
            <a:r>
              <a:rPr sz="1550" spc="5" dirty="0">
                <a:solidFill>
                  <a:srgbClr val="757070"/>
                </a:solidFill>
                <a:latin typeface="Arial MT"/>
                <a:cs typeface="Arial MT"/>
              </a:rPr>
              <a:t>data</a:t>
            </a:r>
            <a:r>
              <a:rPr sz="1550" spc="15" dirty="0">
                <a:solidFill>
                  <a:srgbClr val="757070"/>
                </a:solidFill>
                <a:latin typeface="Arial MT"/>
                <a:cs typeface="Arial MT"/>
              </a:rPr>
              <a:t> </a:t>
            </a:r>
            <a:r>
              <a:rPr sz="1550" spc="5" dirty="0">
                <a:solidFill>
                  <a:srgbClr val="757070"/>
                </a:solidFill>
                <a:latin typeface="Arial MT"/>
                <a:cs typeface="Arial MT"/>
              </a:rPr>
              <a:t>were</a:t>
            </a:r>
            <a:r>
              <a:rPr sz="1550" spc="-10" dirty="0">
                <a:solidFill>
                  <a:srgbClr val="757070"/>
                </a:solidFill>
                <a:latin typeface="Arial MT"/>
                <a:cs typeface="Arial MT"/>
              </a:rPr>
              <a:t> </a:t>
            </a:r>
            <a:r>
              <a:rPr sz="1550" dirty="0">
                <a:solidFill>
                  <a:srgbClr val="757070"/>
                </a:solidFill>
                <a:latin typeface="Arial MT"/>
                <a:cs typeface="Arial MT"/>
              </a:rPr>
              <a:t>processed</a:t>
            </a:r>
            <a:endParaRPr sz="1550">
              <a:latin typeface="Arial MT"/>
              <a:cs typeface="Arial MT"/>
            </a:endParaRPr>
          </a:p>
          <a:p>
            <a:pPr marL="201295" indent="-189230">
              <a:lnSpc>
                <a:spcPct val="100000"/>
              </a:lnSpc>
              <a:spcBef>
                <a:spcPts val="1165"/>
              </a:spcBef>
              <a:buChar char="•"/>
              <a:tabLst>
                <a:tab pos="201930" algn="l"/>
              </a:tabLst>
            </a:pPr>
            <a:r>
              <a:rPr sz="1800" dirty="0">
                <a:solidFill>
                  <a:srgbClr val="282828"/>
                </a:solidFill>
                <a:latin typeface="Arial MT"/>
                <a:cs typeface="Arial MT"/>
              </a:rPr>
              <a:t>Perform</a:t>
            </a:r>
            <a:r>
              <a:rPr sz="1800" spc="2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82828"/>
                </a:solidFill>
                <a:latin typeface="Arial MT"/>
                <a:cs typeface="Arial MT"/>
              </a:rPr>
              <a:t>exploratory</a:t>
            </a:r>
            <a:r>
              <a:rPr sz="1800" spc="3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82828"/>
                </a:solidFill>
                <a:latin typeface="Arial MT"/>
                <a:cs typeface="Arial MT"/>
              </a:rPr>
              <a:t>data</a:t>
            </a:r>
            <a:r>
              <a:rPr sz="1800" spc="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82828"/>
                </a:solidFill>
                <a:latin typeface="Arial MT"/>
                <a:cs typeface="Arial MT"/>
              </a:rPr>
              <a:t>analysis</a:t>
            </a:r>
            <a:r>
              <a:rPr sz="1800" spc="-2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800" spc="5" dirty="0">
                <a:solidFill>
                  <a:srgbClr val="282828"/>
                </a:solidFill>
                <a:latin typeface="Arial MT"/>
                <a:cs typeface="Arial MT"/>
              </a:rPr>
              <a:t>(EDA)</a:t>
            </a:r>
            <a:r>
              <a:rPr sz="1800" spc="-1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800" spc="5" dirty="0">
                <a:solidFill>
                  <a:srgbClr val="282828"/>
                </a:solidFill>
                <a:latin typeface="Arial MT"/>
                <a:cs typeface="Arial MT"/>
              </a:rPr>
              <a:t>using </a:t>
            </a:r>
            <a:r>
              <a:rPr sz="1800" dirty="0">
                <a:solidFill>
                  <a:srgbClr val="282828"/>
                </a:solidFill>
                <a:latin typeface="Arial MT"/>
                <a:cs typeface="Arial MT"/>
              </a:rPr>
              <a:t>visualization</a:t>
            </a:r>
            <a:r>
              <a:rPr sz="1800" spc="-5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82828"/>
                </a:solidFill>
                <a:latin typeface="Arial MT"/>
                <a:cs typeface="Arial MT"/>
              </a:rPr>
              <a:t>and</a:t>
            </a:r>
            <a:r>
              <a:rPr sz="1800" spc="9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82828"/>
                </a:solidFill>
                <a:latin typeface="Arial MT"/>
                <a:cs typeface="Arial MT"/>
              </a:rPr>
              <a:t>SQL</a:t>
            </a:r>
            <a:endParaRPr sz="1800">
              <a:latin typeface="Arial MT"/>
              <a:cs typeface="Arial MT"/>
            </a:endParaRPr>
          </a:p>
          <a:p>
            <a:pPr marL="201295" indent="-189230">
              <a:lnSpc>
                <a:spcPct val="100000"/>
              </a:lnSpc>
              <a:spcBef>
                <a:spcPts val="1175"/>
              </a:spcBef>
              <a:buChar char="•"/>
              <a:tabLst>
                <a:tab pos="201930" algn="l"/>
              </a:tabLst>
            </a:pPr>
            <a:r>
              <a:rPr sz="1800" dirty="0">
                <a:solidFill>
                  <a:srgbClr val="282828"/>
                </a:solidFill>
                <a:latin typeface="Arial MT"/>
                <a:cs typeface="Arial MT"/>
              </a:rPr>
              <a:t>Perform</a:t>
            </a:r>
            <a:r>
              <a:rPr sz="1800" spc="1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82828"/>
                </a:solidFill>
                <a:latin typeface="Arial MT"/>
                <a:cs typeface="Arial MT"/>
              </a:rPr>
              <a:t>interactive</a:t>
            </a:r>
            <a:r>
              <a:rPr sz="1800" spc="-4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800" spc="5" dirty="0">
                <a:solidFill>
                  <a:srgbClr val="282828"/>
                </a:solidFill>
                <a:latin typeface="Arial MT"/>
                <a:cs typeface="Arial MT"/>
              </a:rPr>
              <a:t>visual</a:t>
            </a:r>
            <a:r>
              <a:rPr sz="1800" spc="-3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800" spc="5" dirty="0">
                <a:solidFill>
                  <a:srgbClr val="282828"/>
                </a:solidFill>
                <a:latin typeface="Arial MT"/>
                <a:cs typeface="Arial MT"/>
              </a:rPr>
              <a:t>analytics</a:t>
            </a:r>
            <a:r>
              <a:rPr sz="1800" spc="-2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800" spc="5" dirty="0">
                <a:solidFill>
                  <a:srgbClr val="282828"/>
                </a:solidFill>
                <a:latin typeface="Arial MT"/>
                <a:cs typeface="Arial MT"/>
              </a:rPr>
              <a:t>using</a:t>
            </a:r>
            <a:r>
              <a:rPr sz="1800" spc="-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82828"/>
                </a:solidFill>
                <a:latin typeface="Arial MT"/>
                <a:cs typeface="Arial MT"/>
              </a:rPr>
              <a:t>Folium</a:t>
            </a:r>
            <a:r>
              <a:rPr sz="1800" spc="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82828"/>
                </a:solidFill>
                <a:latin typeface="Arial MT"/>
                <a:cs typeface="Arial MT"/>
              </a:rPr>
              <a:t>and</a:t>
            </a:r>
            <a:r>
              <a:rPr sz="1800" spc="7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82828"/>
                </a:solidFill>
                <a:latin typeface="Arial MT"/>
                <a:cs typeface="Arial MT"/>
              </a:rPr>
              <a:t>Plotly</a:t>
            </a:r>
            <a:r>
              <a:rPr sz="1800" spc="-2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800" spc="5" dirty="0">
                <a:solidFill>
                  <a:srgbClr val="282828"/>
                </a:solidFill>
                <a:latin typeface="Arial MT"/>
                <a:cs typeface="Arial MT"/>
              </a:rPr>
              <a:t>Dash</a:t>
            </a:r>
            <a:endParaRPr sz="1800">
              <a:latin typeface="Arial MT"/>
              <a:cs typeface="Arial MT"/>
            </a:endParaRPr>
          </a:p>
          <a:p>
            <a:pPr marL="201295" indent="-189230">
              <a:lnSpc>
                <a:spcPct val="100000"/>
              </a:lnSpc>
              <a:spcBef>
                <a:spcPts val="1175"/>
              </a:spcBef>
              <a:buChar char="•"/>
              <a:tabLst>
                <a:tab pos="201930" algn="l"/>
              </a:tabLst>
            </a:pPr>
            <a:r>
              <a:rPr sz="1800" dirty="0">
                <a:solidFill>
                  <a:srgbClr val="282828"/>
                </a:solidFill>
                <a:latin typeface="Arial MT"/>
                <a:cs typeface="Arial MT"/>
              </a:rPr>
              <a:t>Perform</a:t>
            </a:r>
            <a:r>
              <a:rPr sz="1800" spc="2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82828"/>
                </a:solidFill>
                <a:latin typeface="Arial MT"/>
                <a:cs typeface="Arial MT"/>
              </a:rPr>
              <a:t>predictive</a:t>
            </a:r>
            <a:r>
              <a:rPr sz="1800" spc="-1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82828"/>
                </a:solidFill>
                <a:latin typeface="Arial MT"/>
                <a:cs typeface="Arial MT"/>
              </a:rPr>
              <a:t>analysis</a:t>
            </a:r>
            <a:r>
              <a:rPr sz="1800" spc="-2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800" spc="5" dirty="0">
                <a:solidFill>
                  <a:srgbClr val="282828"/>
                </a:solidFill>
                <a:latin typeface="Arial MT"/>
                <a:cs typeface="Arial MT"/>
              </a:rPr>
              <a:t>using </a:t>
            </a:r>
            <a:r>
              <a:rPr sz="1800" dirty="0">
                <a:solidFill>
                  <a:srgbClr val="282828"/>
                </a:solidFill>
                <a:latin typeface="Arial MT"/>
                <a:cs typeface="Arial MT"/>
              </a:rPr>
              <a:t>classification</a:t>
            </a:r>
            <a:r>
              <a:rPr sz="1800" spc="-5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800" spc="5" dirty="0">
                <a:solidFill>
                  <a:srgbClr val="282828"/>
                </a:solidFill>
                <a:latin typeface="Arial MT"/>
                <a:cs typeface="Arial MT"/>
              </a:rPr>
              <a:t>models</a:t>
            </a:r>
            <a:endParaRPr sz="1800">
              <a:latin typeface="Arial MT"/>
              <a:cs typeface="Arial MT"/>
            </a:endParaRPr>
          </a:p>
          <a:p>
            <a:pPr marL="578485" lvl="1" indent="-190500">
              <a:lnSpc>
                <a:spcPct val="100000"/>
              </a:lnSpc>
              <a:spcBef>
                <a:spcPts val="1190"/>
              </a:spcBef>
              <a:buChar char="•"/>
              <a:tabLst>
                <a:tab pos="579120" algn="l"/>
              </a:tabLst>
            </a:pPr>
            <a:r>
              <a:rPr sz="1550" dirty="0">
                <a:solidFill>
                  <a:srgbClr val="757070"/>
                </a:solidFill>
                <a:latin typeface="Arial MT"/>
                <a:cs typeface="Arial MT"/>
              </a:rPr>
              <a:t>How to</a:t>
            </a:r>
            <a:r>
              <a:rPr sz="1550" spc="-5" dirty="0">
                <a:solidFill>
                  <a:srgbClr val="757070"/>
                </a:solidFill>
                <a:latin typeface="Arial MT"/>
                <a:cs typeface="Arial MT"/>
              </a:rPr>
              <a:t> </a:t>
            </a:r>
            <a:r>
              <a:rPr sz="1550" spc="5" dirty="0">
                <a:solidFill>
                  <a:srgbClr val="757070"/>
                </a:solidFill>
                <a:latin typeface="Arial MT"/>
                <a:cs typeface="Arial MT"/>
              </a:rPr>
              <a:t>build,</a:t>
            </a:r>
            <a:r>
              <a:rPr sz="1550" spc="-5" dirty="0">
                <a:solidFill>
                  <a:srgbClr val="757070"/>
                </a:solidFill>
                <a:latin typeface="Arial MT"/>
                <a:cs typeface="Arial MT"/>
              </a:rPr>
              <a:t> </a:t>
            </a:r>
            <a:r>
              <a:rPr sz="1550" spc="5" dirty="0">
                <a:solidFill>
                  <a:srgbClr val="757070"/>
                </a:solidFill>
                <a:latin typeface="Arial MT"/>
                <a:cs typeface="Arial MT"/>
              </a:rPr>
              <a:t>tune,</a:t>
            </a:r>
            <a:r>
              <a:rPr sz="1550" spc="-5" dirty="0">
                <a:solidFill>
                  <a:srgbClr val="757070"/>
                </a:solidFill>
                <a:latin typeface="Arial MT"/>
                <a:cs typeface="Arial MT"/>
              </a:rPr>
              <a:t> </a:t>
            </a:r>
            <a:r>
              <a:rPr sz="1550" spc="10" dirty="0">
                <a:solidFill>
                  <a:srgbClr val="757070"/>
                </a:solidFill>
                <a:latin typeface="Arial MT"/>
                <a:cs typeface="Arial MT"/>
              </a:rPr>
              <a:t>evaluate</a:t>
            </a:r>
            <a:r>
              <a:rPr sz="1550" spc="-5" dirty="0">
                <a:solidFill>
                  <a:srgbClr val="757070"/>
                </a:solidFill>
                <a:latin typeface="Arial MT"/>
                <a:cs typeface="Arial MT"/>
              </a:rPr>
              <a:t> </a:t>
            </a:r>
            <a:r>
              <a:rPr sz="1550" spc="5" dirty="0">
                <a:solidFill>
                  <a:srgbClr val="757070"/>
                </a:solidFill>
                <a:latin typeface="Arial MT"/>
                <a:cs typeface="Arial MT"/>
              </a:rPr>
              <a:t>classification</a:t>
            </a:r>
            <a:r>
              <a:rPr sz="1550" spc="15" dirty="0">
                <a:solidFill>
                  <a:srgbClr val="757070"/>
                </a:solidFill>
                <a:latin typeface="Arial MT"/>
                <a:cs typeface="Arial MT"/>
              </a:rPr>
              <a:t> </a:t>
            </a:r>
            <a:r>
              <a:rPr sz="1550" spc="-5" dirty="0">
                <a:solidFill>
                  <a:srgbClr val="757070"/>
                </a:solidFill>
                <a:latin typeface="Arial MT"/>
                <a:cs typeface="Arial MT"/>
              </a:rPr>
              <a:t>models</a:t>
            </a:r>
            <a:endParaRPr sz="155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247697" y="6088486"/>
            <a:ext cx="169545" cy="2127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555"/>
              </a:lnSpc>
            </a:pPr>
            <a:fld id="{81D60167-4931-47E6-BA6A-407CBD079E47}" type="slidenum">
              <a:rPr sz="1300" spc="10" dirty="0">
                <a:solidFill>
                  <a:srgbClr val="1C7CDB"/>
                </a:solidFill>
                <a:latin typeface="Arial MT"/>
                <a:cs typeface="Arial MT"/>
              </a:rPr>
              <a:t>6</a:t>
            </a:fld>
            <a:endParaRPr sz="13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00438" y="1412254"/>
            <a:ext cx="2239645" cy="4902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050" spc="-15" dirty="0"/>
              <a:t>M</a:t>
            </a:r>
            <a:r>
              <a:rPr sz="3050" spc="5" dirty="0"/>
              <a:t>e</a:t>
            </a:r>
            <a:r>
              <a:rPr sz="3050" dirty="0"/>
              <a:t>t</a:t>
            </a:r>
            <a:r>
              <a:rPr sz="3050" spc="-25" dirty="0"/>
              <a:t>h</a:t>
            </a:r>
            <a:r>
              <a:rPr sz="3050" spc="5" dirty="0"/>
              <a:t>o</a:t>
            </a:r>
            <a:r>
              <a:rPr sz="3050" spc="-25" dirty="0"/>
              <a:t>d</a:t>
            </a:r>
            <a:r>
              <a:rPr sz="3050" spc="5" dirty="0"/>
              <a:t>o</a:t>
            </a:r>
            <a:r>
              <a:rPr sz="3050" spc="-15" dirty="0"/>
              <a:t>l</a:t>
            </a:r>
            <a:r>
              <a:rPr sz="3050" spc="5" dirty="0"/>
              <a:t>o</a:t>
            </a:r>
            <a:r>
              <a:rPr sz="3050" spc="-25" dirty="0"/>
              <a:t>g</a:t>
            </a:r>
            <a:r>
              <a:rPr sz="3050" spc="-5" dirty="0"/>
              <a:t>y</a:t>
            </a:r>
            <a:endParaRPr sz="305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839967" y="5059679"/>
            <a:ext cx="48895" cy="13970"/>
          </a:xfrm>
          <a:custGeom>
            <a:avLst/>
            <a:gdLst/>
            <a:ahLst/>
            <a:cxnLst/>
            <a:rect l="l" t="t" r="r" b="b"/>
            <a:pathLst>
              <a:path w="48895" h="13970">
                <a:moveTo>
                  <a:pt x="48767" y="13716"/>
                </a:moveTo>
                <a:lnTo>
                  <a:pt x="0" y="13716"/>
                </a:lnTo>
                <a:lnTo>
                  <a:pt x="0" y="0"/>
                </a:lnTo>
                <a:lnTo>
                  <a:pt x="48767" y="0"/>
                </a:lnTo>
                <a:lnTo>
                  <a:pt x="48767" y="13716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00477" y="2311335"/>
            <a:ext cx="8488045" cy="32334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201295" indent="-189230">
              <a:lnSpc>
                <a:spcPct val="100000"/>
              </a:lnSpc>
              <a:spcBef>
                <a:spcPts val="110"/>
              </a:spcBef>
              <a:buChar char="•"/>
              <a:tabLst>
                <a:tab pos="201930" algn="l"/>
                <a:tab pos="1737995" algn="l"/>
              </a:tabLst>
            </a:pPr>
            <a:r>
              <a:rPr sz="1800" dirty="0">
                <a:solidFill>
                  <a:srgbClr val="282828"/>
                </a:solidFill>
                <a:latin typeface="Arial MT"/>
                <a:cs typeface="Arial MT"/>
              </a:rPr>
              <a:t>Description</a:t>
            </a:r>
            <a:r>
              <a:rPr sz="1800" spc="-1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800" spc="5" dirty="0">
                <a:solidFill>
                  <a:srgbClr val="282828"/>
                </a:solidFill>
                <a:latin typeface="Arial MT"/>
                <a:cs typeface="Arial MT"/>
              </a:rPr>
              <a:t>of	</a:t>
            </a:r>
            <a:r>
              <a:rPr sz="1800" spc="-5" dirty="0">
                <a:solidFill>
                  <a:srgbClr val="282828"/>
                </a:solidFill>
                <a:latin typeface="Arial MT"/>
                <a:cs typeface="Arial MT"/>
              </a:rPr>
              <a:t>how</a:t>
            </a:r>
            <a:r>
              <a:rPr sz="1800" spc="2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800" spc="5" dirty="0">
                <a:solidFill>
                  <a:srgbClr val="282828"/>
                </a:solidFill>
                <a:latin typeface="Arial MT"/>
                <a:cs typeface="Arial MT"/>
              </a:rPr>
              <a:t>SpaceX</a:t>
            </a:r>
            <a:r>
              <a:rPr sz="1800" spc="-2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82828"/>
                </a:solidFill>
                <a:latin typeface="Arial MT"/>
                <a:cs typeface="Arial MT"/>
              </a:rPr>
              <a:t>Falcon9 data</a:t>
            </a:r>
            <a:r>
              <a:rPr sz="1800" spc="1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282828"/>
                </a:solidFill>
                <a:latin typeface="Arial MT"/>
                <a:cs typeface="Arial MT"/>
              </a:rPr>
              <a:t>was</a:t>
            </a:r>
            <a:r>
              <a:rPr sz="1800" spc="4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82828"/>
                </a:solidFill>
                <a:latin typeface="Arial MT"/>
                <a:cs typeface="Arial MT"/>
              </a:rPr>
              <a:t>collected.</a:t>
            </a:r>
            <a:endParaRPr sz="1800">
              <a:latin typeface="Arial MT"/>
              <a:cs typeface="Arial MT"/>
            </a:endParaRPr>
          </a:p>
          <a:p>
            <a:pPr marL="577850" marR="5080" lvl="1" indent="-189230">
              <a:lnSpc>
                <a:spcPct val="102499"/>
              </a:lnSpc>
              <a:spcBef>
                <a:spcPts val="1160"/>
              </a:spcBef>
              <a:buChar char="•"/>
              <a:tabLst>
                <a:tab pos="578485" algn="l"/>
              </a:tabLst>
            </a:pPr>
            <a:r>
              <a:rPr sz="1450" spc="20" dirty="0">
                <a:solidFill>
                  <a:srgbClr val="282828"/>
                </a:solidFill>
                <a:latin typeface="Arial MT"/>
                <a:cs typeface="Arial MT"/>
              </a:rPr>
              <a:t>Data was </a:t>
            </a:r>
            <a:r>
              <a:rPr sz="1450" spc="10" dirty="0">
                <a:solidFill>
                  <a:srgbClr val="282828"/>
                </a:solidFill>
                <a:latin typeface="Arial MT"/>
                <a:cs typeface="Arial MT"/>
              </a:rPr>
              <a:t>first </a:t>
            </a:r>
            <a:r>
              <a:rPr sz="1450" spc="5" dirty="0">
                <a:solidFill>
                  <a:srgbClr val="282828"/>
                </a:solidFill>
                <a:latin typeface="Arial MT"/>
                <a:cs typeface="Arial MT"/>
              </a:rPr>
              <a:t>collected </a:t>
            </a:r>
            <a:r>
              <a:rPr sz="1450" spc="15" dirty="0">
                <a:solidFill>
                  <a:srgbClr val="282828"/>
                </a:solidFill>
                <a:latin typeface="Arial MT"/>
                <a:cs typeface="Arial MT"/>
              </a:rPr>
              <a:t>using </a:t>
            </a:r>
            <a:r>
              <a:rPr sz="1450" spc="20" dirty="0">
                <a:solidFill>
                  <a:srgbClr val="282828"/>
                </a:solidFill>
                <a:latin typeface="Arial MT"/>
                <a:cs typeface="Arial MT"/>
              </a:rPr>
              <a:t>SpaceX API </a:t>
            </a:r>
            <a:r>
              <a:rPr sz="1450" spc="10" dirty="0">
                <a:solidFill>
                  <a:srgbClr val="282828"/>
                </a:solidFill>
                <a:latin typeface="Arial MT"/>
                <a:cs typeface="Arial MT"/>
              </a:rPr>
              <a:t>(a </a:t>
            </a:r>
            <a:r>
              <a:rPr sz="1450" spc="15" dirty="0">
                <a:solidFill>
                  <a:srgbClr val="282828"/>
                </a:solidFill>
                <a:latin typeface="Arial MT"/>
                <a:cs typeface="Arial MT"/>
              </a:rPr>
              <a:t>RESTful </a:t>
            </a:r>
            <a:r>
              <a:rPr sz="1450" spc="10" dirty="0">
                <a:solidFill>
                  <a:srgbClr val="282828"/>
                </a:solidFill>
                <a:latin typeface="Arial MT"/>
                <a:cs typeface="Arial MT"/>
              </a:rPr>
              <a:t>API) </a:t>
            </a:r>
            <a:r>
              <a:rPr sz="1450" spc="15" dirty="0">
                <a:solidFill>
                  <a:srgbClr val="282828"/>
                </a:solidFill>
                <a:latin typeface="Arial MT"/>
                <a:cs typeface="Arial MT"/>
              </a:rPr>
              <a:t>by </a:t>
            </a:r>
            <a:r>
              <a:rPr sz="1450" spc="20" dirty="0">
                <a:solidFill>
                  <a:srgbClr val="282828"/>
                </a:solidFill>
                <a:latin typeface="Arial MT"/>
                <a:cs typeface="Arial MT"/>
              </a:rPr>
              <a:t>making a </a:t>
            </a:r>
            <a:r>
              <a:rPr sz="1450" spc="15" dirty="0">
                <a:solidFill>
                  <a:srgbClr val="282828"/>
                </a:solidFill>
                <a:latin typeface="Arial MT"/>
                <a:cs typeface="Arial MT"/>
              </a:rPr>
              <a:t>get request </a:t>
            </a:r>
            <a:r>
              <a:rPr sz="1450" spc="5" dirty="0">
                <a:solidFill>
                  <a:srgbClr val="282828"/>
                </a:solidFill>
                <a:latin typeface="Arial MT"/>
                <a:cs typeface="Arial MT"/>
              </a:rPr>
              <a:t>to </a:t>
            </a:r>
            <a:r>
              <a:rPr sz="1450" spc="10" dirty="0">
                <a:solidFill>
                  <a:srgbClr val="282828"/>
                </a:solidFill>
                <a:latin typeface="Arial MT"/>
                <a:cs typeface="Arial MT"/>
              </a:rPr>
              <a:t>the </a:t>
            </a:r>
            <a:r>
              <a:rPr sz="1450" spc="1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450" spc="20" dirty="0">
                <a:solidFill>
                  <a:srgbClr val="282828"/>
                </a:solidFill>
                <a:latin typeface="Arial MT"/>
                <a:cs typeface="Arial MT"/>
              </a:rPr>
              <a:t>SpaceX</a:t>
            </a:r>
            <a:r>
              <a:rPr sz="1450" spc="-12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450" spc="10" dirty="0">
                <a:solidFill>
                  <a:srgbClr val="282828"/>
                </a:solidFill>
                <a:latin typeface="Arial MT"/>
                <a:cs typeface="Arial MT"/>
              </a:rPr>
              <a:t>API.</a:t>
            </a:r>
            <a:r>
              <a:rPr sz="1450" spc="-1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450" spc="15" dirty="0">
                <a:solidFill>
                  <a:srgbClr val="282828"/>
                </a:solidFill>
                <a:latin typeface="Arial MT"/>
                <a:cs typeface="Arial MT"/>
              </a:rPr>
              <a:t>This</a:t>
            </a:r>
            <a:r>
              <a:rPr sz="145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450" spc="15" dirty="0">
                <a:solidFill>
                  <a:srgbClr val="282828"/>
                </a:solidFill>
                <a:latin typeface="Arial MT"/>
                <a:cs typeface="Arial MT"/>
              </a:rPr>
              <a:t>was </a:t>
            </a:r>
            <a:r>
              <a:rPr sz="1450" spc="20" dirty="0">
                <a:solidFill>
                  <a:srgbClr val="282828"/>
                </a:solidFill>
                <a:latin typeface="Arial MT"/>
                <a:cs typeface="Arial MT"/>
              </a:rPr>
              <a:t>done</a:t>
            </a:r>
            <a:r>
              <a:rPr sz="1450" spc="-2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450" spc="20" dirty="0">
                <a:solidFill>
                  <a:srgbClr val="282828"/>
                </a:solidFill>
                <a:latin typeface="Arial MT"/>
                <a:cs typeface="Arial MT"/>
              </a:rPr>
              <a:t>by</a:t>
            </a:r>
            <a:r>
              <a:rPr sz="1450" spc="-1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450" spc="10" dirty="0">
                <a:solidFill>
                  <a:srgbClr val="282828"/>
                </a:solidFill>
                <a:latin typeface="Arial MT"/>
                <a:cs typeface="Arial MT"/>
              </a:rPr>
              <a:t>first</a:t>
            </a:r>
            <a:r>
              <a:rPr sz="1450" spc="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450" spc="15" dirty="0">
                <a:solidFill>
                  <a:srgbClr val="282828"/>
                </a:solidFill>
                <a:latin typeface="Arial MT"/>
                <a:cs typeface="Arial MT"/>
              </a:rPr>
              <a:t>defining</a:t>
            </a:r>
            <a:r>
              <a:rPr sz="1450" spc="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450" spc="20" dirty="0">
                <a:solidFill>
                  <a:srgbClr val="282828"/>
                </a:solidFill>
                <a:latin typeface="Arial MT"/>
                <a:cs typeface="Arial MT"/>
              </a:rPr>
              <a:t>a</a:t>
            </a:r>
            <a:r>
              <a:rPr sz="1450" spc="-2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450" spc="15" dirty="0">
                <a:solidFill>
                  <a:srgbClr val="282828"/>
                </a:solidFill>
                <a:latin typeface="Arial MT"/>
                <a:cs typeface="Arial MT"/>
              </a:rPr>
              <a:t>series</a:t>
            </a:r>
            <a:r>
              <a:rPr sz="1450" spc="-1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450" spc="5" dirty="0">
                <a:solidFill>
                  <a:srgbClr val="282828"/>
                </a:solidFill>
                <a:latin typeface="Arial MT"/>
                <a:cs typeface="Arial MT"/>
              </a:rPr>
              <a:t>helper</a:t>
            </a:r>
            <a:r>
              <a:rPr sz="1450" spc="10" dirty="0">
                <a:solidFill>
                  <a:srgbClr val="282828"/>
                </a:solidFill>
                <a:latin typeface="Arial MT"/>
                <a:cs typeface="Arial MT"/>
              </a:rPr>
              <a:t> functions</a:t>
            </a:r>
            <a:r>
              <a:rPr sz="1450" spc="-1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450" spc="10" dirty="0">
                <a:solidFill>
                  <a:srgbClr val="282828"/>
                </a:solidFill>
                <a:latin typeface="Arial MT"/>
                <a:cs typeface="Arial MT"/>
              </a:rPr>
              <a:t>that</a:t>
            </a:r>
            <a:r>
              <a:rPr sz="1450" spc="-2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450" spc="10" dirty="0">
                <a:solidFill>
                  <a:srgbClr val="282828"/>
                </a:solidFill>
                <a:latin typeface="Arial MT"/>
                <a:cs typeface="Arial MT"/>
              </a:rPr>
              <a:t>would</a:t>
            </a:r>
            <a:r>
              <a:rPr sz="1450" spc="2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450" spc="15" dirty="0">
                <a:solidFill>
                  <a:srgbClr val="282828"/>
                </a:solidFill>
                <a:latin typeface="Arial MT"/>
                <a:cs typeface="Arial MT"/>
              </a:rPr>
              <a:t>help</a:t>
            </a:r>
            <a:r>
              <a:rPr sz="1450" spc="-1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450" spc="10" dirty="0">
                <a:solidFill>
                  <a:srgbClr val="282828"/>
                </a:solidFill>
                <a:latin typeface="Arial MT"/>
                <a:cs typeface="Arial MT"/>
              </a:rPr>
              <a:t>in</a:t>
            </a:r>
            <a:r>
              <a:rPr sz="1450" spc="-1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450" spc="10" dirty="0">
                <a:solidFill>
                  <a:srgbClr val="282828"/>
                </a:solidFill>
                <a:latin typeface="Arial MT"/>
                <a:cs typeface="Arial MT"/>
              </a:rPr>
              <a:t>the</a:t>
            </a:r>
            <a:r>
              <a:rPr sz="1450" spc="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450" spc="15" dirty="0">
                <a:solidFill>
                  <a:srgbClr val="282828"/>
                </a:solidFill>
                <a:latin typeface="Arial MT"/>
                <a:cs typeface="Arial MT"/>
              </a:rPr>
              <a:t>use </a:t>
            </a:r>
            <a:r>
              <a:rPr sz="1450" spc="-38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450" spc="15" dirty="0">
                <a:solidFill>
                  <a:srgbClr val="282828"/>
                </a:solidFill>
                <a:latin typeface="Arial MT"/>
                <a:cs typeface="Arial MT"/>
              </a:rPr>
              <a:t>of the </a:t>
            </a:r>
            <a:r>
              <a:rPr sz="1450" spc="20" dirty="0">
                <a:solidFill>
                  <a:srgbClr val="282828"/>
                </a:solidFill>
                <a:latin typeface="Arial MT"/>
                <a:cs typeface="Arial MT"/>
              </a:rPr>
              <a:t>API </a:t>
            </a:r>
            <a:r>
              <a:rPr sz="1450" spc="5" dirty="0">
                <a:solidFill>
                  <a:srgbClr val="282828"/>
                </a:solidFill>
                <a:latin typeface="Arial MT"/>
                <a:cs typeface="Arial MT"/>
              </a:rPr>
              <a:t>to </a:t>
            </a:r>
            <a:r>
              <a:rPr sz="1450" spc="10" dirty="0">
                <a:solidFill>
                  <a:srgbClr val="282828"/>
                </a:solidFill>
                <a:latin typeface="Arial MT"/>
                <a:cs typeface="Arial MT"/>
              </a:rPr>
              <a:t>extract information </a:t>
            </a:r>
            <a:r>
              <a:rPr sz="1450" spc="15" dirty="0">
                <a:solidFill>
                  <a:srgbClr val="282828"/>
                </a:solidFill>
                <a:latin typeface="Arial MT"/>
                <a:cs typeface="Arial MT"/>
              </a:rPr>
              <a:t>using </a:t>
            </a:r>
            <a:r>
              <a:rPr sz="1450" spc="10" dirty="0">
                <a:solidFill>
                  <a:srgbClr val="282828"/>
                </a:solidFill>
                <a:latin typeface="Arial MT"/>
                <a:cs typeface="Arial MT"/>
              </a:rPr>
              <a:t>identification </a:t>
            </a:r>
            <a:r>
              <a:rPr sz="1450" spc="15" dirty="0">
                <a:solidFill>
                  <a:srgbClr val="282828"/>
                </a:solidFill>
                <a:latin typeface="Arial MT"/>
                <a:cs typeface="Arial MT"/>
              </a:rPr>
              <a:t>numbers in </a:t>
            </a:r>
            <a:r>
              <a:rPr sz="1450" spc="10" dirty="0">
                <a:solidFill>
                  <a:srgbClr val="282828"/>
                </a:solidFill>
                <a:latin typeface="Arial MT"/>
                <a:cs typeface="Arial MT"/>
              </a:rPr>
              <a:t>the </a:t>
            </a:r>
            <a:r>
              <a:rPr sz="1450" spc="15" dirty="0">
                <a:solidFill>
                  <a:srgbClr val="282828"/>
                </a:solidFill>
                <a:latin typeface="Arial MT"/>
                <a:cs typeface="Arial MT"/>
              </a:rPr>
              <a:t>launch </a:t>
            </a:r>
            <a:r>
              <a:rPr sz="1450" spc="10" dirty="0">
                <a:solidFill>
                  <a:srgbClr val="282828"/>
                </a:solidFill>
                <a:latin typeface="Arial MT"/>
                <a:cs typeface="Arial MT"/>
              </a:rPr>
              <a:t>data and then </a:t>
            </a:r>
            <a:r>
              <a:rPr sz="1450" spc="1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450" spc="10" dirty="0">
                <a:solidFill>
                  <a:srgbClr val="282828"/>
                </a:solidFill>
                <a:latin typeface="Arial MT"/>
                <a:cs typeface="Arial MT"/>
              </a:rPr>
              <a:t>requesting</a:t>
            </a:r>
            <a:r>
              <a:rPr sz="1450" spc="-3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450" spc="15" dirty="0">
                <a:solidFill>
                  <a:srgbClr val="282828"/>
                </a:solidFill>
                <a:latin typeface="Arial MT"/>
                <a:cs typeface="Arial MT"/>
              </a:rPr>
              <a:t>rocket</a:t>
            </a:r>
            <a:r>
              <a:rPr sz="145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450" spc="15" dirty="0">
                <a:solidFill>
                  <a:srgbClr val="282828"/>
                </a:solidFill>
                <a:latin typeface="Arial MT"/>
                <a:cs typeface="Arial MT"/>
              </a:rPr>
              <a:t>launch</a:t>
            </a:r>
            <a:r>
              <a:rPr sz="1450" spc="-1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450" spc="15" dirty="0">
                <a:solidFill>
                  <a:srgbClr val="282828"/>
                </a:solidFill>
                <a:latin typeface="Arial MT"/>
                <a:cs typeface="Arial MT"/>
              </a:rPr>
              <a:t>data</a:t>
            </a:r>
            <a:r>
              <a:rPr sz="1450" spc="-4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450" spc="15" dirty="0">
                <a:solidFill>
                  <a:srgbClr val="282828"/>
                </a:solidFill>
                <a:latin typeface="Arial MT"/>
                <a:cs typeface="Arial MT"/>
              </a:rPr>
              <a:t>from</a:t>
            </a:r>
            <a:r>
              <a:rPr sz="1450" spc="2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450" spc="10" dirty="0">
                <a:solidFill>
                  <a:srgbClr val="282828"/>
                </a:solidFill>
                <a:latin typeface="Arial MT"/>
                <a:cs typeface="Arial MT"/>
              </a:rPr>
              <a:t>the</a:t>
            </a:r>
            <a:r>
              <a:rPr sz="145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450" spc="20" dirty="0">
                <a:solidFill>
                  <a:srgbClr val="282828"/>
                </a:solidFill>
                <a:latin typeface="Arial MT"/>
                <a:cs typeface="Arial MT"/>
              </a:rPr>
              <a:t>SpaceX</a:t>
            </a:r>
            <a:r>
              <a:rPr sz="1450" spc="-9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450" spc="20" dirty="0">
                <a:solidFill>
                  <a:srgbClr val="282828"/>
                </a:solidFill>
                <a:latin typeface="Arial MT"/>
                <a:cs typeface="Arial MT"/>
              </a:rPr>
              <a:t>API</a:t>
            </a:r>
            <a:r>
              <a:rPr sz="1450" spc="-3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450" spc="10" dirty="0">
                <a:solidFill>
                  <a:srgbClr val="282828"/>
                </a:solidFill>
                <a:latin typeface="Arial MT"/>
                <a:cs typeface="Arial MT"/>
              </a:rPr>
              <a:t>url.</a:t>
            </a:r>
            <a:endParaRPr sz="1450">
              <a:latin typeface="Arial MT"/>
              <a:cs typeface="Arial MT"/>
            </a:endParaRPr>
          </a:p>
          <a:p>
            <a:pPr marL="577850" marR="338455" lvl="1" indent="-189230" algn="just">
              <a:lnSpc>
                <a:spcPct val="102400"/>
              </a:lnSpc>
              <a:spcBef>
                <a:spcPts val="1145"/>
              </a:spcBef>
              <a:buChar char="•"/>
              <a:tabLst>
                <a:tab pos="578485" algn="l"/>
              </a:tabLst>
            </a:pPr>
            <a:r>
              <a:rPr sz="1450" spc="10" dirty="0">
                <a:solidFill>
                  <a:srgbClr val="282828"/>
                </a:solidFill>
                <a:latin typeface="Arial MT"/>
                <a:cs typeface="Arial MT"/>
              </a:rPr>
              <a:t>Finally </a:t>
            </a:r>
            <a:r>
              <a:rPr sz="1450" spc="5" dirty="0">
                <a:solidFill>
                  <a:srgbClr val="282828"/>
                </a:solidFill>
                <a:latin typeface="Arial MT"/>
                <a:cs typeface="Arial MT"/>
              </a:rPr>
              <a:t>to </a:t>
            </a:r>
            <a:r>
              <a:rPr sz="1450" spc="15" dirty="0">
                <a:solidFill>
                  <a:srgbClr val="282828"/>
                </a:solidFill>
                <a:latin typeface="Arial MT"/>
                <a:cs typeface="Arial MT"/>
              </a:rPr>
              <a:t>make the </a:t>
            </a:r>
            <a:r>
              <a:rPr sz="1450" spc="10" dirty="0">
                <a:solidFill>
                  <a:srgbClr val="282828"/>
                </a:solidFill>
                <a:latin typeface="Arial MT"/>
                <a:cs typeface="Arial MT"/>
              </a:rPr>
              <a:t>requested </a:t>
            </a:r>
            <a:r>
              <a:rPr sz="1450" spc="20" dirty="0">
                <a:solidFill>
                  <a:srgbClr val="282828"/>
                </a:solidFill>
                <a:latin typeface="Arial MT"/>
                <a:cs typeface="Arial MT"/>
              </a:rPr>
              <a:t>JSON </a:t>
            </a:r>
            <a:r>
              <a:rPr sz="1450" spc="10" dirty="0">
                <a:solidFill>
                  <a:srgbClr val="282828"/>
                </a:solidFill>
                <a:latin typeface="Arial MT"/>
                <a:cs typeface="Arial MT"/>
              </a:rPr>
              <a:t>results </a:t>
            </a:r>
            <a:r>
              <a:rPr sz="1450" spc="20" dirty="0">
                <a:solidFill>
                  <a:srgbClr val="282828"/>
                </a:solidFill>
                <a:latin typeface="Arial MT"/>
                <a:cs typeface="Arial MT"/>
              </a:rPr>
              <a:t>more </a:t>
            </a:r>
            <a:r>
              <a:rPr sz="1450" spc="10" dirty="0">
                <a:solidFill>
                  <a:srgbClr val="282828"/>
                </a:solidFill>
                <a:latin typeface="Arial MT"/>
                <a:cs typeface="Arial MT"/>
              </a:rPr>
              <a:t>consistent, the </a:t>
            </a:r>
            <a:r>
              <a:rPr sz="1450" spc="15" dirty="0">
                <a:solidFill>
                  <a:srgbClr val="282828"/>
                </a:solidFill>
                <a:latin typeface="Arial MT"/>
                <a:cs typeface="Arial MT"/>
              </a:rPr>
              <a:t>SpaceX launch </a:t>
            </a:r>
            <a:r>
              <a:rPr sz="1450" spc="10" dirty="0">
                <a:solidFill>
                  <a:srgbClr val="282828"/>
                </a:solidFill>
                <a:latin typeface="Arial MT"/>
                <a:cs typeface="Arial MT"/>
              </a:rPr>
              <a:t>data </a:t>
            </a:r>
            <a:r>
              <a:rPr sz="1450" spc="15" dirty="0">
                <a:solidFill>
                  <a:srgbClr val="282828"/>
                </a:solidFill>
                <a:latin typeface="Arial MT"/>
                <a:cs typeface="Arial MT"/>
              </a:rPr>
              <a:t>was </a:t>
            </a:r>
            <a:r>
              <a:rPr sz="1450" spc="2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450" spc="10" dirty="0">
                <a:solidFill>
                  <a:srgbClr val="282828"/>
                </a:solidFill>
                <a:latin typeface="Arial MT"/>
                <a:cs typeface="Arial MT"/>
              </a:rPr>
              <a:t>requested and parsed using the </a:t>
            </a:r>
            <a:r>
              <a:rPr sz="1450" spc="20" dirty="0">
                <a:solidFill>
                  <a:srgbClr val="282828"/>
                </a:solidFill>
                <a:latin typeface="Arial MT"/>
                <a:cs typeface="Arial MT"/>
              </a:rPr>
              <a:t>GET </a:t>
            </a:r>
            <a:r>
              <a:rPr sz="1450" spc="10" dirty="0">
                <a:solidFill>
                  <a:srgbClr val="282828"/>
                </a:solidFill>
                <a:latin typeface="Arial MT"/>
                <a:cs typeface="Arial MT"/>
              </a:rPr>
              <a:t>request and </a:t>
            </a:r>
            <a:r>
              <a:rPr sz="1450" spc="5" dirty="0">
                <a:solidFill>
                  <a:srgbClr val="282828"/>
                </a:solidFill>
                <a:latin typeface="Arial MT"/>
                <a:cs typeface="Arial MT"/>
              </a:rPr>
              <a:t>then </a:t>
            </a:r>
            <a:r>
              <a:rPr sz="1450" spc="15" dirty="0">
                <a:solidFill>
                  <a:srgbClr val="282828"/>
                </a:solidFill>
                <a:latin typeface="Arial MT"/>
                <a:cs typeface="Arial MT"/>
              </a:rPr>
              <a:t>decoded </a:t>
            </a:r>
            <a:r>
              <a:rPr sz="1450" spc="10" dirty="0">
                <a:solidFill>
                  <a:srgbClr val="282828"/>
                </a:solidFill>
                <a:latin typeface="Arial MT"/>
                <a:cs typeface="Arial MT"/>
              </a:rPr>
              <a:t>the response content </a:t>
            </a:r>
            <a:r>
              <a:rPr sz="1450" spc="15" dirty="0">
                <a:solidFill>
                  <a:srgbClr val="282828"/>
                </a:solidFill>
                <a:latin typeface="Arial MT"/>
                <a:cs typeface="Arial MT"/>
              </a:rPr>
              <a:t>as </a:t>
            </a:r>
            <a:r>
              <a:rPr sz="1450" spc="20" dirty="0">
                <a:solidFill>
                  <a:srgbClr val="282828"/>
                </a:solidFill>
                <a:latin typeface="Arial MT"/>
                <a:cs typeface="Arial MT"/>
              </a:rPr>
              <a:t>a </a:t>
            </a:r>
            <a:r>
              <a:rPr sz="1450" spc="-39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450" spc="20" dirty="0">
                <a:solidFill>
                  <a:srgbClr val="282828"/>
                </a:solidFill>
                <a:latin typeface="Arial MT"/>
                <a:cs typeface="Arial MT"/>
              </a:rPr>
              <a:t>Json</a:t>
            </a:r>
            <a:r>
              <a:rPr sz="1450" spc="-2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450" spc="15" dirty="0">
                <a:solidFill>
                  <a:srgbClr val="282828"/>
                </a:solidFill>
                <a:latin typeface="Arial MT"/>
                <a:cs typeface="Arial MT"/>
              </a:rPr>
              <a:t>result</a:t>
            </a:r>
            <a:r>
              <a:rPr sz="1450" spc="-3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450" spc="15" dirty="0">
                <a:solidFill>
                  <a:srgbClr val="282828"/>
                </a:solidFill>
                <a:latin typeface="Arial MT"/>
                <a:cs typeface="Arial MT"/>
              </a:rPr>
              <a:t>which</a:t>
            </a:r>
            <a:r>
              <a:rPr sz="1450" spc="-1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450" spc="15" dirty="0">
                <a:solidFill>
                  <a:srgbClr val="282828"/>
                </a:solidFill>
                <a:latin typeface="Arial MT"/>
                <a:cs typeface="Arial MT"/>
              </a:rPr>
              <a:t>was</a:t>
            </a:r>
            <a:r>
              <a:rPr sz="1450" spc="-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450" spc="15" dirty="0">
                <a:solidFill>
                  <a:srgbClr val="282828"/>
                </a:solidFill>
                <a:latin typeface="Arial MT"/>
                <a:cs typeface="Arial MT"/>
              </a:rPr>
              <a:t>then</a:t>
            </a:r>
            <a:r>
              <a:rPr sz="1450" spc="-1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450" spc="15" dirty="0">
                <a:solidFill>
                  <a:srgbClr val="282828"/>
                </a:solidFill>
                <a:latin typeface="Arial MT"/>
                <a:cs typeface="Arial MT"/>
              </a:rPr>
              <a:t>converted</a:t>
            </a:r>
            <a:r>
              <a:rPr sz="1450" spc="-3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450" spc="15" dirty="0">
                <a:solidFill>
                  <a:srgbClr val="282828"/>
                </a:solidFill>
                <a:latin typeface="Arial MT"/>
                <a:cs typeface="Arial MT"/>
              </a:rPr>
              <a:t>into</a:t>
            </a:r>
            <a:r>
              <a:rPr sz="145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450" spc="20" dirty="0">
                <a:solidFill>
                  <a:srgbClr val="282828"/>
                </a:solidFill>
                <a:latin typeface="Arial MT"/>
                <a:cs typeface="Arial MT"/>
              </a:rPr>
              <a:t>a</a:t>
            </a:r>
            <a:r>
              <a:rPr sz="145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450" spc="15" dirty="0">
                <a:solidFill>
                  <a:srgbClr val="282828"/>
                </a:solidFill>
                <a:latin typeface="Arial MT"/>
                <a:cs typeface="Arial MT"/>
              </a:rPr>
              <a:t>Pandas</a:t>
            </a:r>
            <a:r>
              <a:rPr sz="1450" spc="-3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450" spc="10" dirty="0">
                <a:solidFill>
                  <a:srgbClr val="282828"/>
                </a:solidFill>
                <a:latin typeface="Arial MT"/>
                <a:cs typeface="Arial MT"/>
              </a:rPr>
              <a:t>data</a:t>
            </a:r>
            <a:r>
              <a:rPr sz="145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450" spc="15" dirty="0">
                <a:solidFill>
                  <a:srgbClr val="282828"/>
                </a:solidFill>
                <a:latin typeface="Arial MT"/>
                <a:cs typeface="Arial MT"/>
              </a:rPr>
              <a:t>frame.</a:t>
            </a:r>
            <a:endParaRPr sz="1450">
              <a:latin typeface="Arial MT"/>
              <a:cs typeface="Arial MT"/>
            </a:endParaRPr>
          </a:p>
          <a:p>
            <a:pPr marL="577850" marR="184150" lvl="1" indent="-189230">
              <a:lnSpc>
                <a:spcPct val="102499"/>
              </a:lnSpc>
              <a:spcBef>
                <a:spcPts val="1155"/>
              </a:spcBef>
              <a:buChar char="•"/>
              <a:tabLst>
                <a:tab pos="578485" algn="l"/>
              </a:tabLst>
            </a:pPr>
            <a:r>
              <a:rPr sz="1450" spc="20" dirty="0">
                <a:solidFill>
                  <a:srgbClr val="282828"/>
                </a:solidFill>
                <a:latin typeface="Arial MT"/>
                <a:cs typeface="Arial MT"/>
              </a:rPr>
              <a:t>Also </a:t>
            </a:r>
            <a:r>
              <a:rPr sz="1450" spc="15" dirty="0">
                <a:solidFill>
                  <a:srgbClr val="282828"/>
                </a:solidFill>
                <a:latin typeface="Arial MT"/>
                <a:cs typeface="Arial MT"/>
              </a:rPr>
              <a:t>performed web scraping to </a:t>
            </a:r>
            <a:r>
              <a:rPr sz="1450" spc="10" dirty="0">
                <a:solidFill>
                  <a:srgbClr val="282828"/>
                </a:solidFill>
                <a:latin typeface="Arial MT"/>
                <a:cs typeface="Arial MT"/>
              </a:rPr>
              <a:t>collect </a:t>
            </a:r>
            <a:r>
              <a:rPr sz="1450" spc="15" dirty="0">
                <a:solidFill>
                  <a:srgbClr val="282828"/>
                </a:solidFill>
                <a:latin typeface="Arial MT"/>
                <a:cs typeface="Arial MT"/>
              </a:rPr>
              <a:t>Falcon </a:t>
            </a:r>
            <a:r>
              <a:rPr sz="1450" spc="20" dirty="0">
                <a:solidFill>
                  <a:srgbClr val="282828"/>
                </a:solidFill>
                <a:latin typeface="Arial MT"/>
                <a:cs typeface="Arial MT"/>
              </a:rPr>
              <a:t>9 </a:t>
            </a:r>
            <a:r>
              <a:rPr sz="1450" spc="10" dirty="0">
                <a:solidFill>
                  <a:srgbClr val="282828"/>
                </a:solidFill>
                <a:latin typeface="Arial MT"/>
                <a:cs typeface="Arial MT"/>
              </a:rPr>
              <a:t>historical </a:t>
            </a:r>
            <a:r>
              <a:rPr sz="1450" spc="15" dirty="0">
                <a:solidFill>
                  <a:srgbClr val="282828"/>
                </a:solidFill>
                <a:latin typeface="Arial MT"/>
                <a:cs typeface="Arial MT"/>
              </a:rPr>
              <a:t>launch </a:t>
            </a:r>
            <a:r>
              <a:rPr sz="1450" spc="10" dirty="0">
                <a:solidFill>
                  <a:srgbClr val="282828"/>
                </a:solidFill>
                <a:latin typeface="Arial MT"/>
                <a:cs typeface="Arial MT"/>
              </a:rPr>
              <a:t>records </a:t>
            </a:r>
            <a:r>
              <a:rPr sz="1450" spc="15" dirty="0">
                <a:solidFill>
                  <a:srgbClr val="282828"/>
                </a:solidFill>
                <a:latin typeface="Arial MT"/>
                <a:cs typeface="Arial MT"/>
              </a:rPr>
              <a:t>from </a:t>
            </a:r>
            <a:r>
              <a:rPr sz="1450" spc="20" dirty="0">
                <a:solidFill>
                  <a:srgbClr val="282828"/>
                </a:solidFill>
                <a:latin typeface="Arial MT"/>
                <a:cs typeface="Arial MT"/>
              </a:rPr>
              <a:t>a </a:t>
            </a:r>
            <a:r>
              <a:rPr sz="1450" spc="15" dirty="0">
                <a:solidFill>
                  <a:srgbClr val="282828"/>
                </a:solidFill>
                <a:latin typeface="Arial MT"/>
                <a:cs typeface="Arial MT"/>
              </a:rPr>
              <a:t>Wikipedia </a:t>
            </a:r>
            <a:r>
              <a:rPr sz="1450" spc="20" dirty="0">
                <a:solidFill>
                  <a:srgbClr val="282828"/>
                </a:solidFill>
                <a:latin typeface="Arial MT"/>
                <a:cs typeface="Arial MT"/>
              </a:rPr>
              <a:t> page </a:t>
            </a:r>
            <a:r>
              <a:rPr sz="1450" spc="10" dirty="0">
                <a:solidFill>
                  <a:srgbClr val="282828"/>
                </a:solidFill>
                <a:latin typeface="Arial MT"/>
                <a:cs typeface="Arial MT"/>
              </a:rPr>
              <a:t>titled</a:t>
            </a:r>
            <a:r>
              <a:rPr sz="1450" spc="10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1450" u="heavy" spc="10" dirty="0">
                <a:solidFill>
                  <a:srgbClr val="0000FF"/>
                </a:solidFill>
                <a:uFill>
                  <a:solidFill>
                    <a:srgbClr val="0362C1"/>
                  </a:solidFill>
                </a:uFill>
                <a:latin typeface="Arial MT"/>
                <a:cs typeface="Arial MT"/>
              </a:rPr>
              <a:t>List </a:t>
            </a:r>
            <a:r>
              <a:rPr sz="1450" u="heavy" spc="15" dirty="0">
                <a:solidFill>
                  <a:srgbClr val="0000FF"/>
                </a:solidFill>
                <a:uFill>
                  <a:solidFill>
                    <a:srgbClr val="0362C1"/>
                  </a:solidFill>
                </a:uFill>
                <a:latin typeface="Arial MT"/>
                <a:cs typeface="Arial MT"/>
              </a:rPr>
              <a:t>of Falcon </a:t>
            </a:r>
            <a:r>
              <a:rPr sz="1450" u="heavy" spc="20" dirty="0">
                <a:solidFill>
                  <a:srgbClr val="0000FF"/>
                </a:solidFill>
                <a:uFill>
                  <a:solidFill>
                    <a:srgbClr val="0362C1"/>
                  </a:solidFill>
                </a:uFill>
                <a:latin typeface="Arial MT"/>
                <a:cs typeface="Arial MT"/>
              </a:rPr>
              <a:t>9 </a:t>
            </a:r>
            <a:r>
              <a:rPr sz="1450" u="heavy" spc="15" dirty="0">
                <a:solidFill>
                  <a:srgbClr val="0000FF"/>
                </a:solidFill>
                <a:uFill>
                  <a:solidFill>
                    <a:srgbClr val="0362C1"/>
                  </a:solidFill>
                </a:uFill>
                <a:latin typeface="Arial MT"/>
                <a:cs typeface="Arial MT"/>
              </a:rPr>
              <a:t>and </a:t>
            </a:r>
            <a:r>
              <a:rPr sz="1450" u="heavy" spc="20" dirty="0">
                <a:solidFill>
                  <a:srgbClr val="0000FF"/>
                </a:solidFill>
                <a:uFill>
                  <a:solidFill>
                    <a:srgbClr val="0362C1"/>
                  </a:solidFill>
                </a:uFill>
                <a:latin typeface="Arial MT"/>
                <a:cs typeface="Arial MT"/>
              </a:rPr>
              <a:t>Falcon </a:t>
            </a:r>
            <a:r>
              <a:rPr sz="1450" u="heavy" spc="15" dirty="0">
                <a:solidFill>
                  <a:srgbClr val="0000FF"/>
                </a:solidFill>
                <a:uFill>
                  <a:solidFill>
                    <a:srgbClr val="0362C1"/>
                  </a:solidFill>
                </a:uFill>
                <a:latin typeface="Arial MT"/>
                <a:cs typeface="Arial MT"/>
              </a:rPr>
              <a:t>Heavy launches</a:t>
            </a:r>
            <a:r>
              <a:rPr sz="1450" spc="15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1450" spc="15" dirty="0">
                <a:solidFill>
                  <a:srgbClr val="282828"/>
                </a:solidFill>
                <a:latin typeface="Arial MT"/>
                <a:cs typeface="Arial MT"/>
              </a:rPr>
              <a:t>of the launch </a:t>
            </a:r>
            <a:r>
              <a:rPr sz="1450" spc="10" dirty="0">
                <a:solidFill>
                  <a:srgbClr val="282828"/>
                </a:solidFill>
                <a:latin typeface="Arial MT"/>
                <a:cs typeface="Arial MT"/>
              </a:rPr>
              <a:t>records </a:t>
            </a:r>
            <a:r>
              <a:rPr sz="1450" spc="15" dirty="0">
                <a:solidFill>
                  <a:srgbClr val="282828"/>
                </a:solidFill>
                <a:latin typeface="Arial MT"/>
                <a:cs typeface="Arial MT"/>
              </a:rPr>
              <a:t>are stored in </a:t>
            </a:r>
            <a:r>
              <a:rPr sz="1450" spc="20" dirty="0">
                <a:solidFill>
                  <a:srgbClr val="282828"/>
                </a:solidFill>
                <a:latin typeface="Arial MT"/>
                <a:cs typeface="Arial MT"/>
              </a:rPr>
              <a:t>a </a:t>
            </a:r>
            <a:r>
              <a:rPr sz="1450" spc="2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450" spc="20" dirty="0">
                <a:solidFill>
                  <a:srgbClr val="282828"/>
                </a:solidFill>
                <a:latin typeface="Arial MT"/>
                <a:cs typeface="Arial MT"/>
              </a:rPr>
              <a:t>HTML. Using </a:t>
            </a:r>
            <a:r>
              <a:rPr sz="1450" spc="10" dirty="0">
                <a:solidFill>
                  <a:srgbClr val="282828"/>
                </a:solidFill>
                <a:latin typeface="Arial MT"/>
                <a:cs typeface="Arial MT"/>
              </a:rPr>
              <a:t>BeautifulSoup and </a:t>
            </a:r>
            <a:r>
              <a:rPr sz="1450" spc="15" dirty="0">
                <a:solidFill>
                  <a:srgbClr val="282828"/>
                </a:solidFill>
                <a:latin typeface="Arial MT"/>
                <a:cs typeface="Arial MT"/>
              </a:rPr>
              <a:t>request </a:t>
            </a:r>
            <a:r>
              <a:rPr sz="1450" spc="10" dirty="0">
                <a:solidFill>
                  <a:srgbClr val="282828"/>
                </a:solidFill>
                <a:latin typeface="Arial MT"/>
                <a:cs typeface="Arial MT"/>
              </a:rPr>
              <a:t>Libraries, I extract the </a:t>
            </a:r>
            <a:r>
              <a:rPr sz="1450" spc="15" dirty="0">
                <a:solidFill>
                  <a:srgbClr val="282828"/>
                </a:solidFill>
                <a:latin typeface="Arial MT"/>
                <a:cs typeface="Arial MT"/>
              </a:rPr>
              <a:t>Falcon </a:t>
            </a:r>
            <a:r>
              <a:rPr sz="1450" spc="20" dirty="0">
                <a:solidFill>
                  <a:srgbClr val="282828"/>
                </a:solidFill>
                <a:latin typeface="Arial MT"/>
                <a:cs typeface="Arial MT"/>
              </a:rPr>
              <a:t>9 launch </a:t>
            </a:r>
            <a:r>
              <a:rPr sz="1450" spc="25" dirty="0">
                <a:solidFill>
                  <a:srgbClr val="282828"/>
                </a:solidFill>
                <a:latin typeface="Arial MT"/>
                <a:cs typeface="Arial MT"/>
              </a:rPr>
              <a:t>HTML </a:t>
            </a:r>
            <a:r>
              <a:rPr sz="1450" spc="15" dirty="0">
                <a:solidFill>
                  <a:srgbClr val="282828"/>
                </a:solidFill>
                <a:latin typeface="Arial MT"/>
                <a:cs typeface="Arial MT"/>
              </a:rPr>
              <a:t>table </a:t>
            </a:r>
            <a:r>
              <a:rPr sz="1450" spc="2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450" spc="15" dirty="0">
                <a:solidFill>
                  <a:srgbClr val="282828"/>
                </a:solidFill>
                <a:latin typeface="Arial MT"/>
                <a:cs typeface="Arial MT"/>
              </a:rPr>
              <a:t>records</a:t>
            </a:r>
            <a:r>
              <a:rPr sz="1450" spc="-2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450" spc="15" dirty="0">
                <a:solidFill>
                  <a:srgbClr val="282828"/>
                </a:solidFill>
                <a:latin typeface="Arial MT"/>
                <a:cs typeface="Arial MT"/>
              </a:rPr>
              <a:t>from</a:t>
            </a:r>
            <a:r>
              <a:rPr sz="1450" spc="-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450" spc="15" dirty="0">
                <a:solidFill>
                  <a:srgbClr val="282828"/>
                </a:solidFill>
                <a:latin typeface="Arial MT"/>
                <a:cs typeface="Arial MT"/>
              </a:rPr>
              <a:t>the</a:t>
            </a:r>
            <a:r>
              <a:rPr sz="145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450" spc="15" dirty="0">
                <a:solidFill>
                  <a:srgbClr val="282828"/>
                </a:solidFill>
                <a:latin typeface="Arial MT"/>
                <a:cs typeface="Arial MT"/>
              </a:rPr>
              <a:t>Wikipedia</a:t>
            </a:r>
            <a:r>
              <a:rPr sz="1450" spc="5" dirty="0">
                <a:solidFill>
                  <a:srgbClr val="282828"/>
                </a:solidFill>
                <a:latin typeface="Arial MT"/>
                <a:cs typeface="Arial MT"/>
              </a:rPr>
              <a:t> page,</a:t>
            </a:r>
            <a:r>
              <a:rPr sz="145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450" spc="20" dirty="0">
                <a:solidFill>
                  <a:srgbClr val="282828"/>
                </a:solidFill>
                <a:latin typeface="Arial MT"/>
                <a:cs typeface="Arial MT"/>
              </a:rPr>
              <a:t>Parsed</a:t>
            </a:r>
            <a:r>
              <a:rPr sz="1450" spc="-1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450" spc="10" dirty="0">
                <a:solidFill>
                  <a:srgbClr val="282828"/>
                </a:solidFill>
                <a:latin typeface="Arial MT"/>
                <a:cs typeface="Arial MT"/>
              </a:rPr>
              <a:t>the</a:t>
            </a:r>
            <a:r>
              <a:rPr sz="1450" spc="-3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450" spc="15" dirty="0">
                <a:solidFill>
                  <a:srgbClr val="282828"/>
                </a:solidFill>
                <a:latin typeface="Arial MT"/>
                <a:cs typeface="Arial MT"/>
              </a:rPr>
              <a:t>table</a:t>
            </a:r>
            <a:r>
              <a:rPr sz="1450" spc="-2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450" spc="15" dirty="0">
                <a:solidFill>
                  <a:srgbClr val="282828"/>
                </a:solidFill>
                <a:latin typeface="Arial MT"/>
                <a:cs typeface="Arial MT"/>
              </a:rPr>
              <a:t>and</a:t>
            </a:r>
            <a:r>
              <a:rPr sz="1450" spc="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450" spc="15" dirty="0">
                <a:solidFill>
                  <a:srgbClr val="282828"/>
                </a:solidFill>
                <a:latin typeface="Arial MT"/>
                <a:cs typeface="Arial MT"/>
              </a:rPr>
              <a:t>converted</a:t>
            </a:r>
            <a:r>
              <a:rPr sz="1450" spc="-3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450" spc="10" dirty="0">
                <a:solidFill>
                  <a:srgbClr val="282828"/>
                </a:solidFill>
                <a:latin typeface="Arial MT"/>
                <a:cs typeface="Arial MT"/>
              </a:rPr>
              <a:t>it</a:t>
            </a:r>
            <a:r>
              <a:rPr sz="1450" spc="-1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450" spc="15" dirty="0">
                <a:solidFill>
                  <a:srgbClr val="282828"/>
                </a:solidFill>
                <a:latin typeface="Arial MT"/>
                <a:cs typeface="Arial MT"/>
              </a:rPr>
              <a:t>into</a:t>
            </a:r>
            <a:r>
              <a:rPr sz="1450" spc="-1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450" spc="20" dirty="0">
                <a:solidFill>
                  <a:srgbClr val="282828"/>
                </a:solidFill>
                <a:latin typeface="Arial MT"/>
                <a:cs typeface="Arial MT"/>
              </a:rPr>
              <a:t>a</a:t>
            </a:r>
            <a:r>
              <a:rPr sz="1450" spc="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450" spc="15" dirty="0">
                <a:solidFill>
                  <a:srgbClr val="282828"/>
                </a:solidFill>
                <a:latin typeface="Arial MT"/>
                <a:cs typeface="Arial MT"/>
              </a:rPr>
              <a:t>Pandas</a:t>
            </a:r>
            <a:r>
              <a:rPr sz="1450" spc="-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450" spc="15" dirty="0">
                <a:solidFill>
                  <a:srgbClr val="282828"/>
                </a:solidFill>
                <a:latin typeface="Arial MT"/>
                <a:cs typeface="Arial MT"/>
              </a:rPr>
              <a:t>data</a:t>
            </a:r>
            <a:r>
              <a:rPr sz="1450" spc="-1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450" spc="15" dirty="0">
                <a:solidFill>
                  <a:srgbClr val="282828"/>
                </a:solidFill>
                <a:latin typeface="Arial MT"/>
                <a:cs typeface="Arial MT"/>
              </a:rPr>
              <a:t>frame</a:t>
            </a:r>
            <a:endParaRPr sz="145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247697" y="6088486"/>
            <a:ext cx="169545" cy="2127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555"/>
              </a:lnSpc>
            </a:pPr>
            <a:fld id="{81D60167-4931-47E6-BA6A-407CBD079E47}" type="slidenum">
              <a:rPr sz="1300" spc="10" dirty="0">
                <a:solidFill>
                  <a:srgbClr val="1C7CDB"/>
                </a:solidFill>
                <a:latin typeface="Arial MT"/>
                <a:cs typeface="Arial MT"/>
              </a:rPr>
              <a:t>7</a:t>
            </a:fld>
            <a:endParaRPr sz="1300">
              <a:latin typeface="Arial MT"/>
              <a:cs typeface="Arial MT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00438" y="1412254"/>
            <a:ext cx="2633345" cy="4902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050" spc="-15" dirty="0"/>
              <a:t>Data</a:t>
            </a:r>
            <a:r>
              <a:rPr sz="3050" spc="-65" dirty="0"/>
              <a:t> </a:t>
            </a:r>
            <a:r>
              <a:rPr sz="3050" spc="-15" dirty="0"/>
              <a:t>Collection</a:t>
            </a:r>
            <a:endParaRPr sz="305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876800" y="2537459"/>
            <a:ext cx="4505325" cy="3470275"/>
          </a:xfrm>
          <a:custGeom>
            <a:avLst/>
            <a:gdLst/>
            <a:ahLst/>
            <a:cxnLst/>
            <a:rect l="l" t="t" r="r" b="b"/>
            <a:pathLst>
              <a:path w="4505325" h="3470275">
                <a:moveTo>
                  <a:pt x="0" y="0"/>
                </a:moveTo>
                <a:lnTo>
                  <a:pt x="4504944" y="0"/>
                </a:lnTo>
                <a:lnTo>
                  <a:pt x="4504944" y="3470147"/>
                </a:lnTo>
                <a:lnTo>
                  <a:pt x="0" y="3470147"/>
                </a:lnTo>
                <a:lnTo>
                  <a:pt x="0" y="0"/>
                </a:lnTo>
                <a:close/>
              </a:path>
            </a:pathLst>
          </a:custGeom>
          <a:ln w="7620">
            <a:solidFill>
              <a:srgbClr val="0A48C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952915" y="4026807"/>
            <a:ext cx="4135754" cy="4984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>
              <a:lnSpc>
                <a:spcPts val="1900"/>
              </a:lnSpc>
              <a:spcBef>
                <a:spcPts val="120"/>
              </a:spcBef>
            </a:pPr>
            <a:r>
              <a:rPr sz="1800" spc="10" dirty="0">
                <a:solidFill>
                  <a:srgbClr val="1C7CDB"/>
                </a:solidFill>
                <a:latin typeface="Arial MT"/>
                <a:cs typeface="Arial MT"/>
              </a:rPr>
              <a:t>P</a:t>
            </a:r>
            <a:r>
              <a:rPr sz="1800" spc="-5" dirty="0">
                <a:solidFill>
                  <a:srgbClr val="1C7CDB"/>
                </a:solidFill>
                <a:latin typeface="Arial MT"/>
                <a:cs typeface="Arial MT"/>
              </a:rPr>
              <a:t>l</a:t>
            </a:r>
            <a:r>
              <a:rPr sz="1800" spc="10" dirty="0">
                <a:solidFill>
                  <a:srgbClr val="1C7CDB"/>
                </a:solidFill>
                <a:latin typeface="Arial MT"/>
                <a:cs typeface="Arial MT"/>
              </a:rPr>
              <a:t>a</a:t>
            </a:r>
            <a:r>
              <a:rPr sz="1800" spc="5" dirty="0">
                <a:solidFill>
                  <a:srgbClr val="1C7CDB"/>
                </a:solidFill>
                <a:latin typeface="Arial MT"/>
                <a:cs typeface="Arial MT"/>
              </a:rPr>
              <a:t>ce</a:t>
            </a:r>
            <a:r>
              <a:rPr sz="1800" spc="-25" dirty="0">
                <a:solidFill>
                  <a:srgbClr val="1C7CDB"/>
                </a:solidFill>
                <a:latin typeface="Arial MT"/>
                <a:cs typeface="Arial MT"/>
              </a:rPr>
              <a:t> </a:t>
            </a:r>
            <a:r>
              <a:rPr sz="1800" spc="5" dirty="0">
                <a:solidFill>
                  <a:srgbClr val="1C7CDB"/>
                </a:solidFill>
                <a:latin typeface="Arial MT"/>
                <a:cs typeface="Arial MT"/>
              </a:rPr>
              <a:t>y</a:t>
            </a:r>
            <a:r>
              <a:rPr sz="1800" spc="-10" dirty="0">
                <a:solidFill>
                  <a:srgbClr val="1C7CDB"/>
                </a:solidFill>
                <a:latin typeface="Arial MT"/>
                <a:cs typeface="Arial MT"/>
              </a:rPr>
              <a:t>o</a:t>
            </a:r>
            <a:r>
              <a:rPr sz="1800" spc="10" dirty="0">
                <a:solidFill>
                  <a:srgbClr val="1C7CDB"/>
                </a:solidFill>
                <a:latin typeface="Arial MT"/>
                <a:cs typeface="Arial MT"/>
              </a:rPr>
              <a:t>u</a:t>
            </a:r>
            <a:r>
              <a:rPr sz="1800" dirty="0">
                <a:solidFill>
                  <a:srgbClr val="1C7CDB"/>
                </a:solidFill>
                <a:latin typeface="Arial MT"/>
                <a:cs typeface="Arial MT"/>
              </a:rPr>
              <a:t>r f</a:t>
            </a:r>
            <a:r>
              <a:rPr sz="1800" spc="-5" dirty="0">
                <a:solidFill>
                  <a:srgbClr val="1C7CDB"/>
                </a:solidFill>
                <a:latin typeface="Arial MT"/>
                <a:cs typeface="Arial MT"/>
              </a:rPr>
              <a:t>l</a:t>
            </a:r>
            <a:r>
              <a:rPr sz="1800" spc="10" dirty="0">
                <a:solidFill>
                  <a:srgbClr val="1C7CDB"/>
                </a:solidFill>
                <a:latin typeface="Arial MT"/>
                <a:cs typeface="Arial MT"/>
              </a:rPr>
              <a:t>o</a:t>
            </a:r>
            <a:r>
              <a:rPr sz="1800" dirty="0">
                <a:solidFill>
                  <a:srgbClr val="1C7CDB"/>
                </a:solidFill>
                <a:latin typeface="Arial MT"/>
                <a:cs typeface="Arial MT"/>
              </a:rPr>
              <a:t>w</a:t>
            </a:r>
            <a:r>
              <a:rPr sz="1800" spc="5" dirty="0">
                <a:solidFill>
                  <a:srgbClr val="1C7CDB"/>
                </a:solidFill>
                <a:latin typeface="Arial MT"/>
                <a:cs typeface="Arial MT"/>
              </a:rPr>
              <a:t>c</a:t>
            </a:r>
            <a:r>
              <a:rPr sz="1800" spc="10" dirty="0">
                <a:solidFill>
                  <a:srgbClr val="1C7CDB"/>
                </a:solidFill>
                <a:latin typeface="Arial MT"/>
                <a:cs typeface="Arial MT"/>
              </a:rPr>
              <a:t>h</a:t>
            </a:r>
            <a:r>
              <a:rPr sz="1800" spc="-10" dirty="0">
                <a:solidFill>
                  <a:srgbClr val="1C7CDB"/>
                </a:solidFill>
                <a:latin typeface="Arial MT"/>
                <a:cs typeface="Arial MT"/>
              </a:rPr>
              <a:t>a</a:t>
            </a:r>
            <a:r>
              <a:rPr sz="1800" spc="10" dirty="0">
                <a:solidFill>
                  <a:srgbClr val="1C7CDB"/>
                </a:solidFill>
                <a:latin typeface="Arial MT"/>
                <a:cs typeface="Arial MT"/>
              </a:rPr>
              <a:t>r</a:t>
            </a:r>
            <a:r>
              <a:rPr sz="1800" dirty="0">
                <a:solidFill>
                  <a:srgbClr val="1C7CDB"/>
                </a:solidFill>
                <a:latin typeface="Arial MT"/>
                <a:cs typeface="Arial MT"/>
              </a:rPr>
              <a:t>t</a:t>
            </a:r>
            <a:r>
              <a:rPr sz="1800" spc="-30" dirty="0">
                <a:solidFill>
                  <a:srgbClr val="1C7CDB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1C7CDB"/>
                </a:solidFill>
                <a:latin typeface="Arial MT"/>
                <a:cs typeface="Arial MT"/>
              </a:rPr>
              <a:t>o</a:t>
            </a:r>
            <a:r>
              <a:rPr sz="1800" dirty="0">
                <a:solidFill>
                  <a:srgbClr val="1C7CDB"/>
                </a:solidFill>
                <a:latin typeface="Arial MT"/>
                <a:cs typeface="Arial MT"/>
              </a:rPr>
              <a:t>f</a:t>
            </a:r>
            <a:r>
              <a:rPr sz="1800" spc="-10" dirty="0">
                <a:solidFill>
                  <a:srgbClr val="1C7CDB"/>
                </a:solidFill>
                <a:latin typeface="Arial MT"/>
                <a:cs typeface="Arial MT"/>
              </a:rPr>
              <a:t> </a:t>
            </a:r>
            <a:r>
              <a:rPr sz="1800" spc="10" dirty="0">
                <a:solidFill>
                  <a:srgbClr val="1C7CDB"/>
                </a:solidFill>
                <a:latin typeface="Arial MT"/>
                <a:cs typeface="Arial MT"/>
              </a:rPr>
              <a:t>Spa</a:t>
            </a:r>
            <a:r>
              <a:rPr sz="1800" spc="5" dirty="0">
                <a:solidFill>
                  <a:srgbClr val="1C7CDB"/>
                </a:solidFill>
                <a:latin typeface="Arial MT"/>
                <a:cs typeface="Arial MT"/>
              </a:rPr>
              <a:t>c</a:t>
            </a:r>
            <a:r>
              <a:rPr sz="1800" spc="10" dirty="0">
                <a:solidFill>
                  <a:srgbClr val="1C7CDB"/>
                </a:solidFill>
                <a:latin typeface="Arial MT"/>
                <a:cs typeface="Arial MT"/>
              </a:rPr>
              <a:t>e</a:t>
            </a:r>
            <a:r>
              <a:rPr sz="1800" spc="5" dirty="0">
                <a:solidFill>
                  <a:srgbClr val="1C7CDB"/>
                </a:solidFill>
                <a:latin typeface="Arial MT"/>
                <a:cs typeface="Arial MT"/>
              </a:rPr>
              <a:t>X</a:t>
            </a:r>
            <a:r>
              <a:rPr sz="1800" spc="-135" dirty="0">
                <a:solidFill>
                  <a:srgbClr val="1C7CDB"/>
                </a:solidFill>
                <a:latin typeface="Arial MT"/>
                <a:cs typeface="Arial MT"/>
              </a:rPr>
              <a:t> </a:t>
            </a:r>
            <a:r>
              <a:rPr sz="1800" spc="10" dirty="0">
                <a:solidFill>
                  <a:srgbClr val="1C7CDB"/>
                </a:solidFill>
                <a:latin typeface="Arial MT"/>
                <a:cs typeface="Arial MT"/>
              </a:rPr>
              <a:t>AP</a:t>
            </a:r>
            <a:r>
              <a:rPr sz="1800" dirty="0">
                <a:solidFill>
                  <a:srgbClr val="1C7CDB"/>
                </a:solidFill>
                <a:latin typeface="Arial MT"/>
                <a:cs typeface="Arial MT"/>
              </a:rPr>
              <a:t>I</a:t>
            </a:r>
            <a:r>
              <a:rPr sz="1800" spc="-30" dirty="0">
                <a:solidFill>
                  <a:srgbClr val="1C7CDB"/>
                </a:solidFill>
                <a:latin typeface="Arial MT"/>
                <a:cs typeface="Arial MT"/>
              </a:rPr>
              <a:t> </a:t>
            </a:r>
            <a:r>
              <a:rPr sz="1800" spc="5" dirty="0">
                <a:solidFill>
                  <a:srgbClr val="1C7CDB"/>
                </a:solidFill>
                <a:latin typeface="Arial MT"/>
                <a:cs typeface="Arial MT"/>
              </a:rPr>
              <a:t>c</a:t>
            </a:r>
            <a:r>
              <a:rPr sz="1800" spc="10" dirty="0">
                <a:solidFill>
                  <a:srgbClr val="1C7CDB"/>
                </a:solidFill>
                <a:latin typeface="Arial MT"/>
                <a:cs typeface="Arial MT"/>
              </a:rPr>
              <a:t>al</a:t>
            </a:r>
            <a:r>
              <a:rPr sz="1800" spc="-5" dirty="0">
                <a:solidFill>
                  <a:srgbClr val="1C7CDB"/>
                </a:solidFill>
                <a:latin typeface="Arial MT"/>
                <a:cs typeface="Arial MT"/>
              </a:rPr>
              <a:t>l</a:t>
            </a:r>
            <a:r>
              <a:rPr sz="1800" dirty="0">
                <a:solidFill>
                  <a:srgbClr val="1C7CDB"/>
                </a:solidFill>
                <a:latin typeface="Arial MT"/>
                <a:cs typeface="Arial MT"/>
              </a:rPr>
              <a:t>s  here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41718" y="2489679"/>
            <a:ext cx="3669029" cy="3442970"/>
          </a:xfrm>
          <a:prstGeom prst="rect">
            <a:avLst/>
          </a:prstGeom>
        </p:spPr>
        <p:txBody>
          <a:bodyPr vert="horz" wrap="square" lIns="0" tIns="57785" rIns="0" bIns="0" rtlCol="0">
            <a:spAutoFit/>
          </a:bodyPr>
          <a:lstStyle/>
          <a:p>
            <a:pPr marL="201295" marR="78105" indent="-189230">
              <a:lnSpc>
                <a:spcPct val="82000"/>
              </a:lnSpc>
              <a:spcBef>
                <a:spcPts val="455"/>
              </a:spcBef>
              <a:buChar char="•"/>
              <a:tabLst>
                <a:tab pos="202565" algn="l"/>
              </a:tabLst>
            </a:pPr>
            <a:r>
              <a:rPr sz="1550" spc="-5" dirty="0">
                <a:solidFill>
                  <a:srgbClr val="282828"/>
                </a:solidFill>
                <a:latin typeface="Arial MT"/>
                <a:cs typeface="Arial MT"/>
              </a:rPr>
              <a:t>D</a:t>
            </a:r>
            <a:r>
              <a:rPr sz="1550" dirty="0">
                <a:solidFill>
                  <a:srgbClr val="282828"/>
                </a:solidFill>
                <a:latin typeface="Arial MT"/>
                <a:cs typeface="Arial MT"/>
              </a:rPr>
              <a:t>a</a:t>
            </a:r>
            <a:r>
              <a:rPr sz="1550" spc="-10" dirty="0">
                <a:solidFill>
                  <a:srgbClr val="282828"/>
                </a:solidFill>
                <a:latin typeface="Arial MT"/>
                <a:cs typeface="Arial MT"/>
              </a:rPr>
              <a:t>t</a:t>
            </a:r>
            <a:r>
              <a:rPr sz="1550" spc="10" dirty="0">
                <a:solidFill>
                  <a:srgbClr val="282828"/>
                </a:solidFill>
                <a:latin typeface="Arial MT"/>
                <a:cs typeface="Arial MT"/>
              </a:rPr>
              <a:t>a</a:t>
            </a:r>
            <a:r>
              <a:rPr sz="1550" spc="1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550" spc="10" dirty="0">
                <a:solidFill>
                  <a:srgbClr val="282828"/>
                </a:solidFill>
                <a:latin typeface="Arial MT"/>
                <a:cs typeface="Arial MT"/>
              </a:rPr>
              <a:t>c</a:t>
            </a:r>
            <a:r>
              <a:rPr sz="1550" spc="15" dirty="0">
                <a:solidFill>
                  <a:srgbClr val="282828"/>
                </a:solidFill>
                <a:latin typeface="Arial MT"/>
                <a:cs typeface="Arial MT"/>
              </a:rPr>
              <a:t>o</a:t>
            </a:r>
            <a:r>
              <a:rPr sz="1550" spc="-5" dirty="0">
                <a:solidFill>
                  <a:srgbClr val="282828"/>
                </a:solidFill>
                <a:latin typeface="Arial MT"/>
                <a:cs typeface="Arial MT"/>
              </a:rPr>
              <a:t>ll</a:t>
            </a:r>
            <a:r>
              <a:rPr sz="1550" spc="15" dirty="0">
                <a:solidFill>
                  <a:srgbClr val="282828"/>
                </a:solidFill>
                <a:latin typeface="Arial MT"/>
                <a:cs typeface="Arial MT"/>
              </a:rPr>
              <a:t>e</a:t>
            </a:r>
            <a:r>
              <a:rPr sz="1550" spc="25" dirty="0">
                <a:solidFill>
                  <a:srgbClr val="282828"/>
                </a:solidFill>
                <a:latin typeface="Arial MT"/>
                <a:cs typeface="Arial MT"/>
              </a:rPr>
              <a:t>c</a:t>
            </a:r>
            <a:r>
              <a:rPr sz="1550" spc="-10" dirty="0">
                <a:solidFill>
                  <a:srgbClr val="282828"/>
                </a:solidFill>
                <a:latin typeface="Arial MT"/>
                <a:cs typeface="Arial MT"/>
              </a:rPr>
              <a:t>t</a:t>
            </a:r>
            <a:r>
              <a:rPr sz="1550" dirty="0">
                <a:solidFill>
                  <a:srgbClr val="282828"/>
                </a:solidFill>
                <a:latin typeface="Arial MT"/>
                <a:cs typeface="Arial MT"/>
              </a:rPr>
              <a:t>e</a:t>
            </a:r>
            <a:r>
              <a:rPr sz="1550" spc="10" dirty="0">
                <a:solidFill>
                  <a:srgbClr val="282828"/>
                </a:solidFill>
                <a:latin typeface="Arial MT"/>
                <a:cs typeface="Arial MT"/>
              </a:rPr>
              <a:t>d</a:t>
            </a:r>
            <a:r>
              <a:rPr sz="1550" spc="-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550" dirty="0">
                <a:solidFill>
                  <a:srgbClr val="282828"/>
                </a:solidFill>
                <a:latin typeface="Arial MT"/>
                <a:cs typeface="Arial MT"/>
              </a:rPr>
              <a:t>u</a:t>
            </a:r>
            <a:r>
              <a:rPr sz="1550" spc="10" dirty="0">
                <a:solidFill>
                  <a:srgbClr val="282828"/>
                </a:solidFill>
                <a:latin typeface="Arial MT"/>
                <a:cs typeface="Arial MT"/>
              </a:rPr>
              <a:t>s</a:t>
            </a:r>
            <a:r>
              <a:rPr sz="1550" spc="-20" dirty="0">
                <a:solidFill>
                  <a:srgbClr val="282828"/>
                </a:solidFill>
                <a:latin typeface="Arial MT"/>
                <a:cs typeface="Arial MT"/>
              </a:rPr>
              <a:t>i</a:t>
            </a:r>
            <a:r>
              <a:rPr sz="1550" dirty="0">
                <a:solidFill>
                  <a:srgbClr val="282828"/>
                </a:solidFill>
                <a:latin typeface="Arial MT"/>
                <a:cs typeface="Arial MT"/>
              </a:rPr>
              <a:t>n</a:t>
            </a:r>
            <a:r>
              <a:rPr sz="1550" spc="10" dirty="0">
                <a:solidFill>
                  <a:srgbClr val="282828"/>
                </a:solidFill>
                <a:latin typeface="Arial MT"/>
                <a:cs typeface="Arial MT"/>
              </a:rPr>
              <a:t>g</a:t>
            </a:r>
            <a:r>
              <a:rPr sz="1550" spc="3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550" spc="-5" dirty="0">
                <a:solidFill>
                  <a:srgbClr val="282828"/>
                </a:solidFill>
                <a:latin typeface="Arial MT"/>
                <a:cs typeface="Arial MT"/>
              </a:rPr>
              <a:t>S</a:t>
            </a:r>
            <a:r>
              <a:rPr sz="1550" spc="15" dirty="0">
                <a:solidFill>
                  <a:srgbClr val="282828"/>
                </a:solidFill>
                <a:latin typeface="Arial MT"/>
                <a:cs typeface="Arial MT"/>
              </a:rPr>
              <a:t>pa</a:t>
            </a:r>
            <a:r>
              <a:rPr sz="1550" spc="10" dirty="0">
                <a:solidFill>
                  <a:srgbClr val="282828"/>
                </a:solidFill>
                <a:latin typeface="Arial MT"/>
                <a:cs typeface="Arial MT"/>
              </a:rPr>
              <a:t>c</a:t>
            </a:r>
            <a:r>
              <a:rPr sz="1550" spc="15" dirty="0">
                <a:solidFill>
                  <a:srgbClr val="282828"/>
                </a:solidFill>
                <a:latin typeface="Arial MT"/>
                <a:cs typeface="Arial MT"/>
              </a:rPr>
              <a:t>e</a:t>
            </a:r>
            <a:r>
              <a:rPr sz="1550" spc="10" dirty="0">
                <a:solidFill>
                  <a:srgbClr val="282828"/>
                </a:solidFill>
                <a:latin typeface="Arial MT"/>
                <a:cs typeface="Arial MT"/>
              </a:rPr>
              <a:t>X</a:t>
            </a:r>
            <a:r>
              <a:rPr sz="1550" spc="-114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550" spc="-20" dirty="0">
                <a:solidFill>
                  <a:srgbClr val="282828"/>
                </a:solidFill>
                <a:latin typeface="Arial MT"/>
                <a:cs typeface="Arial MT"/>
              </a:rPr>
              <a:t>A</a:t>
            </a:r>
            <a:r>
              <a:rPr sz="1550" spc="-5" dirty="0">
                <a:solidFill>
                  <a:srgbClr val="282828"/>
                </a:solidFill>
                <a:latin typeface="Arial MT"/>
                <a:cs typeface="Arial MT"/>
              </a:rPr>
              <a:t>P</a:t>
            </a:r>
            <a:r>
              <a:rPr sz="1550" spc="5" dirty="0">
                <a:solidFill>
                  <a:srgbClr val="282828"/>
                </a:solidFill>
                <a:latin typeface="Arial MT"/>
                <a:cs typeface="Arial MT"/>
              </a:rPr>
              <a:t>I</a:t>
            </a:r>
            <a:r>
              <a:rPr sz="1550" spc="-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550" spc="15" dirty="0">
                <a:solidFill>
                  <a:srgbClr val="282828"/>
                </a:solidFill>
                <a:latin typeface="Arial MT"/>
                <a:cs typeface="Arial MT"/>
              </a:rPr>
              <a:t>(</a:t>
            </a:r>
            <a:r>
              <a:rPr sz="1550" spc="5" dirty="0">
                <a:solidFill>
                  <a:srgbClr val="282828"/>
                </a:solidFill>
                <a:latin typeface="Arial MT"/>
                <a:cs typeface="Arial MT"/>
              </a:rPr>
              <a:t>a  </a:t>
            </a:r>
            <a:r>
              <a:rPr sz="1550" spc="-5" dirty="0">
                <a:solidFill>
                  <a:srgbClr val="282828"/>
                </a:solidFill>
                <a:latin typeface="Arial MT"/>
                <a:cs typeface="Arial MT"/>
              </a:rPr>
              <a:t>RESTful </a:t>
            </a:r>
            <a:r>
              <a:rPr sz="1550" dirty="0">
                <a:solidFill>
                  <a:srgbClr val="282828"/>
                </a:solidFill>
                <a:latin typeface="Arial MT"/>
                <a:cs typeface="Arial MT"/>
              </a:rPr>
              <a:t>API) </a:t>
            </a:r>
            <a:r>
              <a:rPr sz="1550" spc="10" dirty="0">
                <a:solidFill>
                  <a:srgbClr val="282828"/>
                </a:solidFill>
                <a:latin typeface="Arial MT"/>
                <a:cs typeface="Arial MT"/>
              </a:rPr>
              <a:t>by making a </a:t>
            </a:r>
            <a:r>
              <a:rPr sz="1550" spc="5" dirty="0">
                <a:solidFill>
                  <a:srgbClr val="282828"/>
                </a:solidFill>
                <a:latin typeface="Arial MT"/>
                <a:cs typeface="Arial MT"/>
              </a:rPr>
              <a:t>get </a:t>
            </a:r>
            <a:r>
              <a:rPr sz="1550" dirty="0">
                <a:solidFill>
                  <a:srgbClr val="282828"/>
                </a:solidFill>
                <a:latin typeface="Arial MT"/>
                <a:cs typeface="Arial MT"/>
              </a:rPr>
              <a:t>request </a:t>
            </a:r>
            <a:r>
              <a:rPr sz="1550" spc="-42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550" spc="-10" dirty="0">
                <a:solidFill>
                  <a:srgbClr val="282828"/>
                </a:solidFill>
                <a:latin typeface="Arial MT"/>
                <a:cs typeface="Arial MT"/>
              </a:rPr>
              <a:t>t</a:t>
            </a:r>
            <a:r>
              <a:rPr sz="1550" spc="10" dirty="0">
                <a:solidFill>
                  <a:srgbClr val="282828"/>
                </a:solidFill>
                <a:latin typeface="Arial MT"/>
                <a:cs typeface="Arial MT"/>
              </a:rPr>
              <a:t>o</a:t>
            </a:r>
            <a:r>
              <a:rPr sz="1550" spc="-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550" spc="-10" dirty="0">
                <a:solidFill>
                  <a:srgbClr val="282828"/>
                </a:solidFill>
                <a:latin typeface="Arial MT"/>
                <a:cs typeface="Arial MT"/>
              </a:rPr>
              <a:t>t</a:t>
            </a:r>
            <a:r>
              <a:rPr sz="1550" spc="15" dirty="0">
                <a:solidFill>
                  <a:srgbClr val="282828"/>
                </a:solidFill>
                <a:latin typeface="Arial MT"/>
                <a:cs typeface="Arial MT"/>
              </a:rPr>
              <a:t>h</a:t>
            </a:r>
            <a:r>
              <a:rPr sz="1550" spc="10" dirty="0">
                <a:solidFill>
                  <a:srgbClr val="282828"/>
                </a:solidFill>
                <a:latin typeface="Arial MT"/>
                <a:cs typeface="Arial MT"/>
              </a:rPr>
              <a:t>e</a:t>
            </a:r>
            <a:r>
              <a:rPr sz="1550" spc="-5" dirty="0">
                <a:solidFill>
                  <a:srgbClr val="282828"/>
                </a:solidFill>
                <a:latin typeface="Arial MT"/>
                <a:cs typeface="Arial MT"/>
              </a:rPr>
              <a:t> S</a:t>
            </a:r>
            <a:r>
              <a:rPr sz="1550" spc="15" dirty="0">
                <a:solidFill>
                  <a:srgbClr val="282828"/>
                </a:solidFill>
                <a:latin typeface="Arial MT"/>
                <a:cs typeface="Arial MT"/>
              </a:rPr>
              <a:t>p</a:t>
            </a:r>
            <a:r>
              <a:rPr sz="1550" dirty="0">
                <a:solidFill>
                  <a:srgbClr val="282828"/>
                </a:solidFill>
                <a:latin typeface="Arial MT"/>
                <a:cs typeface="Arial MT"/>
              </a:rPr>
              <a:t>a</a:t>
            </a:r>
            <a:r>
              <a:rPr sz="1550" spc="25" dirty="0">
                <a:solidFill>
                  <a:srgbClr val="282828"/>
                </a:solidFill>
                <a:latin typeface="Arial MT"/>
                <a:cs typeface="Arial MT"/>
              </a:rPr>
              <a:t>c</a:t>
            </a:r>
            <a:r>
              <a:rPr sz="1550" spc="15" dirty="0">
                <a:solidFill>
                  <a:srgbClr val="282828"/>
                </a:solidFill>
                <a:latin typeface="Arial MT"/>
                <a:cs typeface="Arial MT"/>
              </a:rPr>
              <a:t>e</a:t>
            </a:r>
            <a:r>
              <a:rPr sz="1550" spc="10" dirty="0">
                <a:solidFill>
                  <a:srgbClr val="282828"/>
                </a:solidFill>
                <a:latin typeface="Arial MT"/>
                <a:cs typeface="Arial MT"/>
              </a:rPr>
              <a:t>X</a:t>
            </a:r>
            <a:r>
              <a:rPr sz="1550" spc="-114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550" spc="-20" dirty="0">
                <a:solidFill>
                  <a:srgbClr val="282828"/>
                </a:solidFill>
                <a:latin typeface="Arial MT"/>
                <a:cs typeface="Arial MT"/>
              </a:rPr>
              <a:t>A</a:t>
            </a:r>
            <a:r>
              <a:rPr sz="1550" spc="-5" dirty="0">
                <a:solidFill>
                  <a:srgbClr val="282828"/>
                </a:solidFill>
                <a:latin typeface="Arial MT"/>
                <a:cs typeface="Arial MT"/>
              </a:rPr>
              <a:t>P</a:t>
            </a:r>
            <a:r>
              <a:rPr sz="1550" spc="5" dirty="0">
                <a:solidFill>
                  <a:srgbClr val="282828"/>
                </a:solidFill>
                <a:latin typeface="Arial MT"/>
                <a:cs typeface="Arial MT"/>
              </a:rPr>
              <a:t>I</a:t>
            </a:r>
            <a:r>
              <a:rPr sz="1550" spc="-2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550" spc="5" dirty="0">
                <a:solidFill>
                  <a:srgbClr val="282828"/>
                </a:solidFill>
                <a:latin typeface="Arial MT"/>
                <a:cs typeface="Arial MT"/>
              </a:rPr>
              <a:t>t</a:t>
            </a:r>
            <a:r>
              <a:rPr sz="1550" dirty="0">
                <a:solidFill>
                  <a:srgbClr val="282828"/>
                </a:solidFill>
                <a:latin typeface="Arial MT"/>
                <a:cs typeface="Arial MT"/>
              </a:rPr>
              <a:t>h</a:t>
            </a:r>
            <a:r>
              <a:rPr sz="1550" spc="15" dirty="0">
                <a:solidFill>
                  <a:srgbClr val="282828"/>
                </a:solidFill>
                <a:latin typeface="Arial MT"/>
                <a:cs typeface="Arial MT"/>
              </a:rPr>
              <a:t>e</a:t>
            </a:r>
            <a:r>
              <a:rPr sz="1550" spc="10" dirty="0">
                <a:solidFill>
                  <a:srgbClr val="282828"/>
                </a:solidFill>
                <a:latin typeface="Arial MT"/>
                <a:cs typeface="Arial MT"/>
              </a:rPr>
              <a:t>n</a:t>
            </a:r>
            <a:r>
              <a:rPr sz="1550" spc="-2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550" spc="15" dirty="0">
                <a:solidFill>
                  <a:srgbClr val="282828"/>
                </a:solidFill>
                <a:latin typeface="Arial MT"/>
                <a:cs typeface="Arial MT"/>
              </a:rPr>
              <a:t>re</a:t>
            </a:r>
            <a:r>
              <a:rPr sz="1550" dirty="0">
                <a:solidFill>
                  <a:srgbClr val="282828"/>
                </a:solidFill>
                <a:latin typeface="Arial MT"/>
                <a:cs typeface="Arial MT"/>
              </a:rPr>
              <a:t>q</a:t>
            </a:r>
            <a:r>
              <a:rPr sz="1550" spc="15" dirty="0">
                <a:solidFill>
                  <a:srgbClr val="282828"/>
                </a:solidFill>
                <a:latin typeface="Arial MT"/>
                <a:cs typeface="Arial MT"/>
              </a:rPr>
              <a:t>ue</a:t>
            </a:r>
            <a:r>
              <a:rPr sz="1550" spc="5" dirty="0">
                <a:solidFill>
                  <a:srgbClr val="282828"/>
                </a:solidFill>
                <a:latin typeface="Arial MT"/>
                <a:cs typeface="Arial MT"/>
              </a:rPr>
              <a:t>st</a:t>
            </a:r>
            <a:r>
              <a:rPr sz="1550" spc="15" dirty="0">
                <a:solidFill>
                  <a:srgbClr val="282828"/>
                </a:solidFill>
                <a:latin typeface="Arial MT"/>
                <a:cs typeface="Arial MT"/>
              </a:rPr>
              <a:t>e</a:t>
            </a:r>
            <a:r>
              <a:rPr sz="1550" spc="10" dirty="0">
                <a:solidFill>
                  <a:srgbClr val="282828"/>
                </a:solidFill>
                <a:latin typeface="Arial MT"/>
                <a:cs typeface="Arial MT"/>
              </a:rPr>
              <a:t>d</a:t>
            </a:r>
            <a:r>
              <a:rPr sz="1550" spc="-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550" dirty="0">
                <a:solidFill>
                  <a:srgbClr val="282828"/>
                </a:solidFill>
                <a:latin typeface="Arial MT"/>
                <a:cs typeface="Arial MT"/>
              </a:rPr>
              <a:t>a</a:t>
            </a:r>
            <a:r>
              <a:rPr sz="1550" spc="15" dirty="0">
                <a:solidFill>
                  <a:srgbClr val="282828"/>
                </a:solidFill>
                <a:latin typeface="Arial MT"/>
                <a:cs typeface="Arial MT"/>
              </a:rPr>
              <a:t>n</a:t>
            </a:r>
            <a:r>
              <a:rPr sz="1550" spc="5" dirty="0">
                <a:solidFill>
                  <a:srgbClr val="282828"/>
                </a:solidFill>
                <a:latin typeface="Arial MT"/>
                <a:cs typeface="Arial MT"/>
              </a:rPr>
              <a:t>d  </a:t>
            </a:r>
            <a:r>
              <a:rPr sz="1550" spc="10" dirty="0">
                <a:solidFill>
                  <a:srgbClr val="282828"/>
                </a:solidFill>
                <a:latin typeface="Arial MT"/>
                <a:cs typeface="Arial MT"/>
              </a:rPr>
              <a:t>parsed </a:t>
            </a:r>
            <a:r>
              <a:rPr sz="1550" spc="5" dirty="0">
                <a:solidFill>
                  <a:srgbClr val="282828"/>
                </a:solidFill>
                <a:latin typeface="Arial MT"/>
                <a:cs typeface="Arial MT"/>
              </a:rPr>
              <a:t>the </a:t>
            </a:r>
            <a:r>
              <a:rPr sz="1550" spc="10" dirty="0">
                <a:solidFill>
                  <a:srgbClr val="282828"/>
                </a:solidFill>
                <a:latin typeface="Arial MT"/>
                <a:cs typeface="Arial MT"/>
              </a:rPr>
              <a:t>SpaceX </a:t>
            </a:r>
            <a:r>
              <a:rPr sz="1550" dirty="0">
                <a:solidFill>
                  <a:srgbClr val="282828"/>
                </a:solidFill>
                <a:latin typeface="Arial MT"/>
                <a:cs typeface="Arial MT"/>
              </a:rPr>
              <a:t>launch </a:t>
            </a:r>
            <a:r>
              <a:rPr sz="1550" spc="-5" dirty="0">
                <a:solidFill>
                  <a:srgbClr val="282828"/>
                </a:solidFill>
                <a:latin typeface="Arial MT"/>
                <a:cs typeface="Arial MT"/>
              </a:rPr>
              <a:t>data </a:t>
            </a:r>
            <a:r>
              <a:rPr sz="1550" dirty="0">
                <a:solidFill>
                  <a:srgbClr val="282828"/>
                </a:solidFill>
                <a:latin typeface="Arial MT"/>
                <a:cs typeface="Arial MT"/>
              </a:rPr>
              <a:t>using </a:t>
            </a:r>
            <a:r>
              <a:rPr sz="1550" spc="5" dirty="0">
                <a:solidFill>
                  <a:srgbClr val="282828"/>
                </a:solidFill>
                <a:latin typeface="Arial MT"/>
                <a:cs typeface="Arial MT"/>
              </a:rPr>
              <a:t> the </a:t>
            </a:r>
            <a:r>
              <a:rPr sz="1550" spc="15" dirty="0">
                <a:solidFill>
                  <a:srgbClr val="282828"/>
                </a:solidFill>
                <a:latin typeface="Arial MT"/>
                <a:cs typeface="Arial MT"/>
              </a:rPr>
              <a:t>GET </a:t>
            </a:r>
            <a:r>
              <a:rPr sz="1550" spc="10" dirty="0">
                <a:solidFill>
                  <a:srgbClr val="282828"/>
                </a:solidFill>
                <a:latin typeface="Arial MT"/>
                <a:cs typeface="Arial MT"/>
              </a:rPr>
              <a:t>request </a:t>
            </a:r>
            <a:r>
              <a:rPr sz="1550" spc="5" dirty="0">
                <a:solidFill>
                  <a:srgbClr val="282828"/>
                </a:solidFill>
                <a:latin typeface="Arial MT"/>
                <a:cs typeface="Arial MT"/>
              </a:rPr>
              <a:t>and </a:t>
            </a:r>
            <a:r>
              <a:rPr sz="1550" dirty="0">
                <a:solidFill>
                  <a:srgbClr val="282828"/>
                </a:solidFill>
                <a:latin typeface="Arial MT"/>
                <a:cs typeface="Arial MT"/>
              </a:rPr>
              <a:t>decoded </a:t>
            </a:r>
            <a:r>
              <a:rPr sz="1550" spc="5" dirty="0">
                <a:solidFill>
                  <a:srgbClr val="282828"/>
                </a:solidFill>
                <a:latin typeface="Arial MT"/>
                <a:cs typeface="Arial MT"/>
              </a:rPr>
              <a:t>the </a:t>
            </a:r>
            <a:r>
              <a:rPr sz="1550" spc="10" dirty="0">
                <a:solidFill>
                  <a:srgbClr val="282828"/>
                </a:solidFill>
                <a:latin typeface="Arial MT"/>
                <a:cs typeface="Arial MT"/>
              </a:rPr>
              <a:t> response content as a Json result </a:t>
            </a:r>
            <a:r>
              <a:rPr sz="1550" spc="1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550" spc="5" dirty="0">
                <a:solidFill>
                  <a:srgbClr val="282828"/>
                </a:solidFill>
                <a:latin typeface="Arial MT"/>
                <a:cs typeface="Arial MT"/>
              </a:rPr>
              <a:t>which was then </a:t>
            </a:r>
            <a:r>
              <a:rPr sz="1550" spc="10" dirty="0">
                <a:solidFill>
                  <a:srgbClr val="282828"/>
                </a:solidFill>
                <a:latin typeface="Arial MT"/>
                <a:cs typeface="Arial MT"/>
              </a:rPr>
              <a:t>converted </a:t>
            </a:r>
            <a:r>
              <a:rPr sz="1550" spc="5" dirty="0">
                <a:solidFill>
                  <a:srgbClr val="282828"/>
                </a:solidFill>
                <a:latin typeface="Arial MT"/>
                <a:cs typeface="Arial MT"/>
              </a:rPr>
              <a:t>into </a:t>
            </a:r>
            <a:r>
              <a:rPr sz="1550" spc="10" dirty="0">
                <a:solidFill>
                  <a:srgbClr val="282828"/>
                </a:solidFill>
                <a:latin typeface="Arial MT"/>
                <a:cs typeface="Arial MT"/>
              </a:rPr>
              <a:t>a </a:t>
            </a:r>
            <a:r>
              <a:rPr sz="1550" spc="1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550" spc="10" dirty="0">
                <a:solidFill>
                  <a:srgbClr val="282828"/>
                </a:solidFill>
                <a:latin typeface="Arial MT"/>
                <a:cs typeface="Arial MT"/>
              </a:rPr>
              <a:t>Pandas</a:t>
            </a:r>
            <a:r>
              <a:rPr sz="1550" spc="-1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550" dirty="0">
                <a:solidFill>
                  <a:srgbClr val="282828"/>
                </a:solidFill>
                <a:latin typeface="Arial MT"/>
                <a:cs typeface="Arial MT"/>
              </a:rPr>
              <a:t>data</a:t>
            </a:r>
            <a:r>
              <a:rPr sz="1550" spc="10" dirty="0">
                <a:solidFill>
                  <a:srgbClr val="282828"/>
                </a:solidFill>
                <a:latin typeface="Arial MT"/>
                <a:cs typeface="Arial MT"/>
              </a:rPr>
              <a:t> frame</a:t>
            </a:r>
            <a:endParaRPr sz="1550">
              <a:latin typeface="Arial MT"/>
              <a:cs typeface="Arial MT"/>
            </a:endParaRPr>
          </a:p>
          <a:p>
            <a:pPr>
              <a:lnSpc>
                <a:spcPct val="100000"/>
              </a:lnSpc>
              <a:buClr>
                <a:srgbClr val="282828"/>
              </a:buClr>
              <a:buFont typeface="Arial MT"/>
              <a:buChar char="•"/>
            </a:pPr>
            <a:endParaRPr sz="17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buClr>
                <a:srgbClr val="282828"/>
              </a:buClr>
              <a:buFont typeface="Arial MT"/>
              <a:buChar char="•"/>
            </a:pPr>
            <a:endParaRPr sz="1600">
              <a:latin typeface="Arial MT"/>
              <a:cs typeface="Arial MT"/>
            </a:endParaRPr>
          </a:p>
          <a:p>
            <a:pPr marL="200025" indent="-187960">
              <a:lnSpc>
                <a:spcPct val="79900"/>
              </a:lnSpc>
              <a:buChar char="•"/>
              <a:tabLst>
                <a:tab pos="200660" algn="l"/>
              </a:tabLst>
            </a:pPr>
            <a:r>
              <a:rPr sz="1550" dirty="0">
                <a:solidFill>
                  <a:srgbClr val="282828"/>
                </a:solidFill>
                <a:latin typeface="Arial MT"/>
                <a:cs typeface="Arial MT"/>
              </a:rPr>
              <a:t>Here </a:t>
            </a:r>
            <a:r>
              <a:rPr sz="1550" spc="10" dirty="0">
                <a:solidFill>
                  <a:srgbClr val="282828"/>
                </a:solidFill>
                <a:latin typeface="Arial MT"/>
                <a:cs typeface="Arial MT"/>
              </a:rPr>
              <a:t>is </a:t>
            </a:r>
            <a:r>
              <a:rPr sz="1550" spc="5" dirty="0">
                <a:solidFill>
                  <a:srgbClr val="282828"/>
                </a:solidFill>
                <a:latin typeface="Arial MT"/>
                <a:cs typeface="Arial MT"/>
              </a:rPr>
              <a:t>the </a:t>
            </a:r>
            <a:r>
              <a:rPr sz="1550" dirty="0">
                <a:solidFill>
                  <a:srgbClr val="282828"/>
                </a:solidFill>
                <a:latin typeface="Arial MT"/>
                <a:cs typeface="Arial MT"/>
              </a:rPr>
              <a:t>GitHub </a:t>
            </a:r>
            <a:r>
              <a:rPr sz="1550" spc="5" dirty="0">
                <a:solidFill>
                  <a:srgbClr val="282828"/>
                </a:solidFill>
                <a:latin typeface="Arial MT"/>
                <a:cs typeface="Arial MT"/>
              </a:rPr>
              <a:t>URL </a:t>
            </a:r>
            <a:r>
              <a:rPr sz="1550" spc="10" dirty="0">
                <a:solidFill>
                  <a:srgbClr val="282828"/>
                </a:solidFill>
                <a:latin typeface="Arial MT"/>
                <a:cs typeface="Arial MT"/>
              </a:rPr>
              <a:t>of </a:t>
            </a:r>
            <a:r>
              <a:rPr sz="1550" spc="5" dirty="0">
                <a:solidFill>
                  <a:srgbClr val="282828"/>
                </a:solidFill>
                <a:latin typeface="Arial MT"/>
                <a:cs typeface="Arial MT"/>
              </a:rPr>
              <a:t>the </a:t>
            </a:r>
            <a:r>
              <a:rPr sz="1550" spc="10" dirty="0">
                <a:solidFill>
                  <a:srgbClr val="282828"/>
                </a:solidFill>
                <a:latin typeface="Arial MT"/>
                <a:cs typeface="Arial MT"/>
              </a:rPr>
              <a:t> c</a:t>
            </a:r>
            <a:r>
              <a:rPr sz="1550" spc="15" dirty="0">
                <a:solidFill>
                  <a:srgbClr val="282828"/>
                </a:solidFill>
                <a:latin typeface="Arial MT"/>
                <a:cs typeface="Arial MT"/>
              </a:rPr>
              <a:t>o</a:t>
            </a:r>
            <a:r>
              <a:rPr sz="1550" spc="10" dirty="0">
                <a:solidFill>
                  <a:srgbClr val="282828"/>
                </a:solidFill>
                <a:latin typeface="Arial MT"/>
                <a:cs typeface="Arial MT"/>
              </a:rPr>
              <a:t>m</a:t>
            </a:r>
            <a:r>
              <a:rPr sz="1550" spc="15" dirty="0">
                <a:solidFill>
                  <a:srgbClr val="282828"/>
                </a:solidFill>
                <a:latin typeface="Arial MT"/>
                <a:cs typeface="Arial MT"/>
              </a:rPr>
              <a:t>p</a:t>
            </a:r>
            <a:r>
              <a:rPr sz="1550" spc="-5" dirty="0">
                <a:solidFill>
                  <a:srgbClr val="282828"/>
                </a:solidFill>
                <a:latin typeface="Arial MT"/>
                <a:cs typeface="Arial MT"/>
              </a:rPr>
              <a:t>l</a:t>
            </a:r>
            <a:r>
              <a:rPr sz="1550" spc="15" dirty="0">
                <a:solidFill>
                  <a:srgbClr val="282828"/>
                </a:solidFill>
                <a:latin typeface="Arial MT"/>
                <a:cs typeface="Arial MT"/>
              </a:rPr>
              <a:t>e</a:t>
            </a:r>
            <a:r>
              <a:rPr sz="1550" spc="-10" dirty="0">
                <a:solidFill>
                  <a:srgbClr val="282828"/>
                </a:solidFill>
                <a:latin typeface="Arial MT"/>
                <a:cs typeface="Arial MT"/>
              </a:rPr>
              <a:t>t</a:t>
            </a:r>
            <a:r>
              <a:rPr sz="1550" spc="15" dirty="0">
                <a:solidFill>
                  <a:srgbClr val="282828"/>
                </a:solidFill>
                <a:latin typeface="Arial MT"/>
                <a:cs typeface="Arial MT"/>
              </a:rPr>
              <a:t>e</a:t>
            </a:r>
            <a:r>
              <a:rPr sz="1550" spc="10" dirty="0">
                <a:solidFill>
                  <a:srgbClr val="282828"/>
                </a:solidFill>
                <a:latin typeface="Arial MT"/>
                <a:cs typeface="Arial MT"/>
              </a:rPr>
              <a:t>d</a:t>
            </a:r>
            <a:r>
              <a:rPr sz="1550" spc="-5" dirty="0">
                <a:solidFill>
                  <a:srgbClr val="282828"/>
                </a:solidFill>
                <a:latin typeface="Arial MT"/>
                <a:cs typeface="Arial MT"/>
              </a:rPr>
              <a:t> S</a:t>
            </a:r>
            <a:r>
              <a:rPr sz="1550" spc="15" dirty="0">
                <a:solidFill>
                  <a:srgbClr val="282828"/>
                </a:solidFill>
                <a:latin typeface="Arial MT"/>
                <a:cs typeface="Arial MT"/>
              </a:rPr>
              <a:t>p</a:t>
            </a:r>
            <a:r>
              <a:rPr sz="1550" dirty="0">
                <a:solidFill>
                  <a:srgbClr val="282828"/>
                </a:solidFill>
                <a:latin typeface="Arial MT"/>
                <a:cs typeface="Arial MT"/>
              </a:rPr>
              <a:t>a</a:t>
            </a:r>
            <a:r>
              <a:rPr sz="1550" spc="25" dirty="0">
                <a:solidFill>
                  <a:srgbClr val="282828"/>
                </a:solidFill>
                <a:latin typeface="Arial MT"/>
                <a:cs typeface="Arial MT"/>
              </a:rPr>
              <a:t>c</a:t>
            </a:r>
            <a:r>
              <a:rPr sz="1550" spc="15" dirty="0">
                <a:solidFill>
                  <a:srgbClr val="282828"/>
                </a:solidFill>
                <a:latin typeface="Arial MT"/>
                <a:cs typeface="Arial MT"/>
              </a:rPr>
              <a:t>e</a:t>
            </a:r>
            <a:r>
              <a:rPr sz="1550" spc="10" dirty="0">
                <a:solidFill>
                  <a:srgbClr val="282828"/>
                </a:solidFill>
                <a:latin typeface="Arial MT"/>
                <a:cs typeface="Arial MT"/>
              </a:rPr>
              <a:t>X</a:t>
            </a:r>
            <a:r>
              <a:rPr sz="1550" spc="-13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550" spc="-20" dirty="0">
                <a:solidFill>
                  <a:srgbClr val="282828"/>
                </a:solidFill>
                <a:latin typeface="Arial MT"/>
                <a:cs typeface="Arial MT"/>
              </a:rPr>
              <a:t>A</a:t>
            </a:r>
            <a:r>
              <a:rPr sz="1550" spc="-5" dirty="0">
                <a:solidFill>
                  <a:srgbClr val="282828"/>
                </a:solidFill>
                <a:latin typeface="Arial MT"/>
                <a:cs typeface="Arial MT"/>
              </a:rPr>
              <a:t>P</a:t>
            </a:r>
            <a:r>
              <a:rPr sz="1550" spc="5" dirty="0">
                <a:solidFill>
                  <a:srgbClr val="282828"/>
                </a:solidFill>
                <a:latin typeface="Arial MT"/>
                <a:cs typeface="Arial MT"/>
              </a:rPr>
              <a:t>I</a:t>
            </a:r>
            <a:r>
              <a:rPr sz="1550" spc="-2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550" spc="25" dirty="0">
                <a:solidFill>
                  <a:srgbClr val="282828"/>
                </a:solidFill>
                <a:latin typeface="Arial MT"/>
                <a:cs typeface="Arial MT"/>
              </a:rPr>
              <a:t>c</a:t>
            </a:r>
            <a:r>
              <a:rPr sz="1550" dirty="0">
                <a:solidFill>
                  <a:srgbClr val="282828"/>
                </a:solidFill>
                <a:latin typeface="Arial MT"/>
                <a:cs typeface="Arial MT"/>
              </a:rPr>
              <a:t>a</a:t>
            </a:r>
            <a:r>
              <a:rPr sz="1550" spc="10" dirty="0">
                <a:solidFill>
                  <a:srgbClr val="282828"/>
                </a:solidFill>
                <a:latin typeface="Arial MT"/>
                <a:cs typeface="Arial MT"/>
              </a:rPr>
              <a:t>l</a:t>
            </a:r>
            <a:r>
              <a:rPr sz="1550" spc="-5" dirty="0">
                <a:solidFill>
                  <a:srgbClr val="282828"/>
                </a:solidFill>
                <a:latin typeface="Arial MT"/>
                <a:cs typeface="Arial MT"/>
              </a:rPr>
              <a:t>l</a:t>
            </a:r>
            <a:r>
              <a:rPr sz="1550" spc="10" dirty="0">
                <a:solidFill>
                  <a:srgbClr val="282828"/>
                </a:solidFill>
                <a:latin typeface="Arial MT"/>
                <a:cs typeface="Arial MT"/>
              </a:rPr>
              <a:t>s</a:t>
            </a:r>
            <a:r>
              <a:rPr sz="1550" spc="-2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550" dirty="0">
                <a:solidFill>
                  <a:srgbClr val="282828"/>
                </a:solidFill>
                <a:latin typeface="Arial MT"/>
                <a:cs typeface="Arial MT"/>
              </a:rPr>
              <a:t>no</a:t>
            </a:r>
            <a:r>
              <a:rPr sz="1550" spc="-10" dirty="0">
                <a:solidFill>
                  <a:srgbClr val="282828"/>
                </a:solidFill>
                <a:latin typeface="Arial MT"/>
                <a:cs typeface="Arial MT"/>
              </a:rPr>
              <a:t>t</a:t>
            </a:r>
            <a:r>
              <a:rPr sz="1550" dirty="0">
                <a:solidFill>
                  <a:srgbClr val="282828"/>
                </a:solidFill>
                <a:latin typeface="Arial MT"/>
                <a:cs typeface="Arial MT"/>
              </a:rPr>
              <a:t>ebo</a:t>
            </a:r>
            <a:r>
              <a:rPr sz="1550" spc="-20" dirty="0">
                <a:solidFill>
                  <a:srgbClr val="282828"/>
                </a:solidFill>
                <a:latin typeface="Arial MT"/>
                <a:cs typeface="Arial MT"/>
              </a:rPr>
              <a:t>o</a:t>
            </a:r>
            <a:r>
              <a:rPr sz="1550" spc="5" dirty="0">
                <a:solidFill>
                  <a:srgbClr val="282828"/>
                </a:solidFill>
                <a:latin typeface="Arial MT"/>
                <a:cs typeface="Arial MT"/>
              </a:rPr>
              <a:t>k  </a:t>
            </a:r>
            <a:r>
              <a:rPr sz="1550" spc="5" dirty="0">
                <a:solidFill>
                  <a:srgbClr val="1C7CDB"/>
                </a:solidFill>
                <a:latin typeface="Arial MT"/>
                <a:cs typeface="Arial MT"/>
              </a:rPr>
              <a:t>(https://github.com/cgatama/SpaceX- </a:t>
            </a:r>
            <a:r>
              <a:rPr sz="1550" spc="10" dirty="0">
                <a:solidFill>
                  <a:srgbClr val="1C7CDB"/>
                </a:solidFill>
                <a:latin typeface="Arial MT"/>
                <a:cs typeface="Arial MT"/>
              </a:rPr>
              <a:t> </a:t>
            </a:r>
            <a:r>
              <a:rPr sz="1550" spc="5" dirty="0">
                <a:solidFill>
                  <a:srgbClr val="1C7CDB"/>
                </a:solidFill>
                <a:latin typeface="Arial MT"/>
                <a:cs typeface="Arial MT"/>
              </a:rPr>
              <a:t>Falcon-9-1st-stage-Success-Landing- </a:t>
            </a:r>
            <a:r>
              <a:rPr sz="1550" spc="10" dirty="0">
                <a:solidFill>
                  <a:srgbClr val="1C7CDB"/>
                </a:solidFill>
                <a:latin typeface="Arial MT"/>
                <a:cs typeface="Arial MT"/>
              </a:rPr>
              <a:t> </a:t>
            </a:r>
            <a:r>
              <a:rPr sz="1550" spc="5" dirty="0">
                <a:solidFill>
                  <a:srgbClr val="1C7CDB"/>
                </a:solidFill>
                <a:latin typeface="Arial MT"/>
                <a:cs typeface="Arial MT"/>
              </a:rPr>
              <a:t>Prediction/blob/main/1.%20Space- </a:t>
            </a:r>
            <a:r>
              <a:rPr sz="1550" spc="10" dirty="0">
                <a:solidFill>
                  <a:srgbClr val="1C7CDB"/>
                </a:solidFill>
                <a:latin typeface="Arial MT"/>
                <a:cs typeface="Arial MT"/>
              </a:rPr>
              <a:t> </a:t>
            </a:r>
            <a:r>
              <a:rPr sz="1550" spc="-5" dirty="0">
                <a:solidFill>
                  <a:srgbClr val="1C7CDB"/>
                </a:solidFill>
                <a:latin typeface="Arial MT"/>
                <a:cs typeface="Arial MT"/>
              </a:rPr>
              <a:t>X</a:t>
            </a:r>
            <a:r>
              <a:rPr sz="1550" spc="15" dirty="0">
                <a:solidFill>
                  <a:srgbClr val="1C7CDB"/>
                </a:solidFill>
                <a:latin typeface="Arial MT"/>
                <a:cs typeface="Arial MT"/>
              </a:rPr>
              <a:t>%2</a:t>
            </a:r>
            <a:r>
              <a:rPr sz="1550" dirty="0">
                <a:solidFill>
                  <a:srgbClr val="1C7CDB"/>
                </a:solidFill>
                <a:latin typeface="Arial MT"/>
                <a:cs typeface="Arial MT"/>
              </a:rPr>
              <a:t>0</a:t>
            </a:r>
            <a:r>
              <a:rPr sz="1550" spc="25" dirty="0">
                <a:solidFill>
                  <a:srgbClr val="1C7CDB"/>
                </a:solidFill>
                <a:latin typeface="Arial MT"/>
                <a:cs typeface="Arial MT"/>
              </a:rPr>
              <a:t>D</a:t>
            </a:r>
            <a:r>
              <a:rPr sz="1550" spc="15" dirty="0">
                <a:solidFill>
                  <a:srgbClr val="1C7CDB"/>
                </a:solidFill>
                <a:latin typeface="Arial MT"/>
                <a:cs typeface="Arial MT"/>
              </a:rPr>
              <a:t>a</a:t>
            </a:r>
            <a:r>
              <a:rPr sz="1550" spc="-10" dirty="0">
                <a:solidFill>
                  <a:srgbClr val="1C7CDB"/>
                </a:solidFill>
                <a:latin typeface="Arial MT"/>
                <a:cs typeface="Arial MT"/>
              </a:rPr>
              <a:t>t</a:t>
            </a:r>
            <a:r>
              <a:rPr sz="1550" spc="15" dirty="0">
                <a:solidFill>
                  <a:srgbClr val="1C7CDB"/>
                </a:solidFill>
                <a:latin typeface="Arial MT"/>
                <a:cs typeface="Arial MT"/>
              </a:rPr>
              <a:t>a</a:t>
            </a:r>
            <a:r>
              <a:rPr sz="1550" dirty="0">
                <a:solidFill>
                  <a:srgbClr val="1C7CDB"/>
                </a:solidFill>
                <a:latin typeface="Arial MT"/>
                <a:cs typeface="Arial MT"/>
              </a:rPr>
              <a:t>%2</a:t>
            </a:r>
            <a:r>
              <a:rPr sz="1550" spc="15" dirty="0">
                <a:solidFill>
                  <a:srgbClr val="1C7CDB"/>
                </a:solidFill>
                <a:latin typeface="Arial MT"/>
                <a:cs typeface="Arial MT"/>
              </a:rPr>
              <a:t>0</a:t>
            </a:r>
            <a:r>
              <a:rPr sz="1550" spc="10" dirty="0">
                <a:solidFill>
                  <a:srgbClr val="1C7CDB"/>
                </a:solidFill>
                <a:latin typeface="Arial MT"/>
                <a:cs typeface="Arial MT"/>
              </a:rPr>
              <a:t>C</a:t>
            </a:r>
            <a:r>
              <a:rPr sz="1550" spc="15" dirty="0">
                <a:solidFill>
                  <a:srgbClr val="1C7CDB"/>
                </a:solidFill>
                <a:latin typeface="Arial MT"/>
                <a:cs typeface="Arial MT"/>
              </a:rPr>
              <a:t>o</a:t>
            </a:r>
            <a:r>
              <a:rPr sz="1550" spc="-5" dirty="0">
                <a:solidFill>
                  <a:srgbClr val="1C7CDB"/>
                </a:solidFill>
                <a:latin typeface="Arial MT"/>
                <a:cs typeface="Arial MT"/>
              </a:rPr>
              <a:t>ll</a:t>
            </a:r>
            <a:r>
              <a:rPr sz="1550" dirty="0">
                <a:solidFill>
                  <a:srgbClr val="1C7CDB"/>
                </a:solidFill>
                <a:latin typeface="Arial MT"/>
                <a:cs typeface="Arial MT"/>
              </a:rPr>
              <a:t>e</a:t>
            </a:r>
            <a:r>
              <a:rPr sz="1550" spc="-10" dirty="0">
                <a:solidFill>
                  <a:srgbClr val="1C7CDB"/>
                </a:solidFill>
                <a:latin typeface="Arial MT"/>
                <a:cs typeface="Arial MT"/>
              </a:rPr>
              <a:t>c</a:t>
            </a:r>
            <a:r>
              <a:rPr sz="1550" spc="5" dirty="0">
                <a:solidFill>
                  <a:srgbClr val="1C7CDB"/>
                </a:solidFill>
                <a:latin typeface="Arial MT"/>
                <a:cs typeface="Arial MT"/>
              </a:rPr>
              <a:t>t</a:t>
            </a:r>
            <a:r>
              <a:rPr sz="1550" spc="-5" dirty="0">
                <a:solidFill>
                  <a:srgbClr val="1C7CDB"/>
                </a:solidFill>
                <a:latin typeface="Arial MT"/>
                <a:cs typeface="Arial MT"/>
              </a:rPr>
              <a:t>i</a:t>
            </a:r>
            <a:r>
              <a:rPr sz="1550" spc="15" dirty="0">
                <a:solidFill>
                  <a:srgbClr val="1C7CDB"/>
                </a:solidFill>
                <a:latin typeface="Arial MT"/>
                <a:cs typeface="Arial MT"/>
              </a:rPr>
              <a:t>o</a:t>
            </a:r>
            <a:r>
              <a:rPr sz="1550" dirty="0">
                <a:solidFill>
                  <a:srgbClr val="1C7CDB"/>
                </a:solidFill>
                <a:latin typeface="Arial MT"/>
                <a:cs typeface="Arial MT"/>
              </a:rPr>
              <a:t>n%</a:t>
            </a:r>
            <a:r>
              <a:rPr sz="1550" spc="15" dirty="0">
                <a:solidFill>
                  <a:srgbClr val="1C7CDB"/>
                </a:solidFill>
                <a:latin typeface="Arial MT"/>
                <a:cs typeface="Arial MT"/>
              </a:rPr>
              <a:t>2</a:t>
            </a:r>
            <a:r>
              <a:rPr sz="1550" dirty="0">
                <a:solidFill>
                  <a:srgbClr val="1C7CDB"/>
                </a:solidFill>
                <a:latin typeface="Arial MT"/>
                <a:cs typeface="Arial MT"/>
              </a:rPr>
              <a:t>0</a:t>
            </a:r>
            <a:r>
              <a:rPr sz="1550" spc="-5" dirty="0">
                <a:solidFill>
                  <a:srgbClr val="1C7CDB"/>
                </a:solidFill>
                <a:latin typeface="Arial MT"/>
                <a:cs typeface="Arial MT"/>
              </a:rPr>
              <a:t>AP</a:t>
            </a:r>
            <a:r>
              <a:rPr sz="1550" spc="5" dirty="0">
                <a:solidFill>
                  <a:srgbClr val="1C7CDB"/>
                </a:solidFill>
                <a:latin typeface="Arial MT"/>
                <a:cs typeface="Arial MT"/>
              </a:rPr>
              <a:t>I</a:t>
            </a:r>
            <a:r>
              <a:rPr sz="1550" spc="-10" dirty="0">
                <a:solidFill>
                  <a:srgbClr val="1C7CDB"/>
                </a:solidFill>
                <a:latin typeface="Arial MT"/>
                <a:cs typeface="Arial MT"/>
              </a:rPr>
              <a:t>.</a:t>
            </a:r>
            <a:r>
              <a:rPr sz="1550" spc="-5" dirty="0">
                <a:solidFill>
                  <a:srgbClr val="1C7CDB"/>
                </a:solidFill>
                <a:latin typeface="Arial MT"/>
                <a:cs typeface="Arial MT"/>
              </a:rPr>
              <a:t>i</a:t>
            </a:r>
            <a:r>
              <a:rPr sz="1550" dirty="0">
                <a:solidFill>
                  <a:srgbClr val="1C7CDB"/>
                </a:solidFill>
                <a:latin typeface="Arial MT"/>
                <a:cs typeface="Arial MT"/>
              </a:rPr>
              <a:t>p</a:t>
            </a:r>
            <a:r>
              <a:rPr sz="1550" spc="-25" dirty="0">
                <a:solidFill>
                  <a:srgbClr val="1C7CDB"/>
                </a:solidFill>
                <a:latin typeface="Arial MT"/>
                <a:cs typeface="Arial MT"/>
              </a:rPr>
              <a:t>y</a:t>
            </a:r>
            <a:r>
              <a:rPr sz="1550" spc="15" dirty="0">
                <a:solidFill>
                  <a:srgbClr val="1C7CDB"/>
                </a:solidFill>
                <a:latin typeface="Arial MT"/>
                <a:cs typeface="Arial MT"/>
              </a:rPr>
              <a:t>n</a:t>
            </a:r>
            <a:r>
              <a:rPr sz="1550" spc="10" dirty="0">
                <a:solidFill>
                  <a:srgbClr val="1C7CDB"/>
                </a:solidFill>
                <a:latin typeface="Arial MT"/>
                <a:cs typeface="Arial MT"/>
              </a:rPr>
              <a:t>b</a:t>
            </a:r>
            <a:endParaRPr sz="1550">
              <a:latin typeface="Arial MT"/>
              <a:cs typeface="Arial MT"/>
            </a:endParaRPr>
          </a:p>
          <a:p>
            <a:pPr marL="201295">
              <a:lnSpc>
                <a:spcPts val="1630"/>
              </a:lnSpc>
            </a:pPr>
            <a:r>
              <a:rPr sz="1550" spc="5" dirty="0">
                <a:solidFill>
                  <a:srgbClr val="1C7CDB"/>
                </a:solidFill>
                <a:latin typeface="Arial MT"/>
                <a:cs typeface="Arial MT"/>
              </a:rPr>
              <a:t>)</a:t>
            </a:r>
            <a:endParaRPr sz="1550">
              <a:latin typeface="Arial MT"/>
              <a:cs typeface="Arial MT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700438" y="1412254"/>
            <a:ext cx="5142230" cy="4902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050" spc="-15" dirty="0"/>
              <a:t>Data</a:t>
            </a:r>
            <a:r>
              <a:rPr sz="3050" spc="10" dirty="0"/>
              <a:t> </a:t>
            </a:r>
            <a:r>
              <a:rPr sz="3050" spc="-15" dirty="0"/>
              <a:t>Collection</a:t>
            </a:r>
            <a:r>
              <a:rPr sz="3050" spc="70" dirty="0"/>
              <a:t> </a:t>
            </a:r>
            <a:r>
              <a:rPr sz="3050" spc="-5" dirty="0"/>
              <a:t>–</a:t>
            </a:r>
            <a:r>
              <a:rPr sz="3050" spc="-175" dirty="0"/>
              <a:t> </a:t>
            </a:r>
            <a:r>
              <a:rPr sz="3050" spc="-10" dirty="0"/>
              <a:t>SpaceX</a:t>
            </a:r>
            <a:r>
              <a:rPr sz="3050" spc="10" dirty="0"/>
              <a:t> </a:t>
            </a:r>
            <a:r>
              <a:rPr sz="3050" spc="-10" dirty="0"/>
              <a:t>API</a:t>
            </a:r>
            <a:endParaRPr sz="3050"/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76800" y="2560319"/>
            <a:ext cx="4611623" cy="2886455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9247697" y="6088486"/>
            <a:ext cx="169545" cy="2127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555"/>
              </a:lnSpc>
            </a:pPr>
            <a:fld id="{81D60167-4931-47E6-BA6A-407CBD079E47}" type="slidenum">
              <a:rPr sz="1300" spc="10" dirty="0">
                <a:solidFill>
                  <a:srgbClr val="1C7CDB"/>
                </a:solidFill>
                <a:latin typeface="Arial MT"/>
                <a:cs typeface="Arial MT"/>
              </a:rPr>
              <a:t>8</a:t>
            </a:fld>
            <a:endParaRPr sz="13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38591" y="2204727"/>
            <a:ext cx="3043555" cy="252729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201295" indent="-189230">
              <a:lnSpc>
                <a:spcPct val="100000"/>
              </a:lnSpc>
              <a:spcBef>
                <a:spcPts val="135"/>
              </a:spcBef>
              <a:buChar char="•"/>
              <a:tabLst>
                <a:tab pos="201930" algn="l"/>
              </a:tabLst>
            </a:pPr>
            <a:r>
              <a:rPr sz="1450" spc="15" dirty="0">
                <a:solidFill>
                  <a:srgbClr val="282828"/>
                </a:solidFill>
                <a:latin typeface="Arial MT"/>
                <a:cs typeface="Arial MT"/>
              </a:rPr>
              <a:t>Performed</a:t>
            </a:r>
            <a:r>
              <a:rPr sz="1450" spc="-5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450" spc="20" dirty="0">
                <a:solidFill>
                  <a:srgbClr val="282828"/>
                </a:solidFill>
                <a:latin typeface="Arial MT"/>
                <a:cs typeface="Arial MT"/>
              </a:rPr>
              <a:t>web</a:t>
            </a:r>
            <a:r>
              <a:rPr sz="1450" spc="-2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450" spc="15" dirty="0">
                <a:solidFill>
                  <a:srgbClr val="282828"/>
                </a:solidFill>
                <a:latin typeface="Arial MT"/>
                <a:cs typeface="Arial MT"/>
              </a:rPr>
              <a:t>scraping</a:t>
            </a:r>
            <a:r>
              <a:rPr sz="1450" spc="-6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450" spc="15" dirty="0">
                <a:solidFill>
                  <a:srgbClr val="282828"/>
                </a:solidFill>
                <a:latin typeface="Arial MT"/>
                <a:cs typeface="Arial MT"/>
              </a:rPr>
              <a:t>to</a:t>
            </a:r>
            <a:r>
              <a:rPr sz="1450" spc="10" dirty="0">
                <a:solidFill>
                  <a:srgbClr val="282828"/>
                </a:solidFill>
                <a:latin typeface="Arial MT"/>
                <a:cs typeface="Arial MT"/>
              </a:rPr>
              <a:t> collect</a:t>
            </a:r>
            <a:endParaRPr sz="145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38591" y="2431812"/>
            <a:ext cx="3108325" cy="36391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01295" marR="103505">
              <a:lnSpc>
                <a:spcPct val="102400"/>
              </a:lnSpc>
              <a:spcBef>
                <a:spcPts val="95"/>
              </a:spcBef>
            </a:pPr>
            <a:r>
              <a:rPr sz="1450" spc="15" dirty="0">
                <a:solidFill>
                  <a:srgbClr val="282828"/>
                </a:solidFill>
                <a:latin typeface="Arial MT"/>
                <a:cs typeface="Arial MT"/>
              </a:rPr>
              <a:t>Falcon</a:t>
            </a:r>
            <a:r>
              <a:rPr sz="1450" spc="-4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450" spc="20" dirty="0">
                <a:solidFill>
                  <a:srgbClr val="282828"/>
                </a:solidFill>
                <a:latin typeface="Arial MT"/>
                <a:cs typeface="Arial MT"/>
              </a:rPr>
              <a:t>9</a:t>
            </a:r>
            <a:r>
              <a:rPr sz="1450" spc="-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450" spc="10" dirty="0">
                <a:solidFill>
                  <a:srgbClr val="282828"/>
                </a:solidFill>
                <a:latin typeface="Arial MT"/>
                <a:cs typeface="Arial MT"/>
              </a:rPr>
              <a:t>historical</a:t>
            </a:r>
            <a:r>
              <a:rPr sz="1450" spc="-3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450" spc="15" dirty="0">
                <a:solidFill>
                  <a:srgbClr val="282828"/>
                </a:solidFill>
                <a:latin typeface="Arial MT"/>
                <a:cs typeface="Arial MT"/>
              </a:rPr>
              <a:t>launch</a:t>
            </a:r>
            <a:r>
              <a:rPr sz="1450" spc="-4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450" spc="15" dirty="0">
                <a:solidFill>
                  <a:srgbClr val="282828"/>
                </a:solidFill>
                <a:latin typeface="Arial MT"/>
                <a:cs typeface="Arial MT"/>
              </a:rPr>
              <a:t>records </a:t>
            </a:r>
            <a:r>
              <a:rPr sz="1450" spc="-38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450" spc="15" dirty="0">
                <a:solidFill>
                  <a:srgbClr val="282828"/>
                </a:solidFill>
                <a:latin typeface="Arial MT"/>
                <a:cs typeface="Arial MT"/>
              </a:rPr>
              <a:t>from </a:t>
            </a:r>
            <a:r>
              <a:rPr sz="1450" spc="20" dirty="0">
                <a:solidFill>
                  <a:srgbClr val="282828"/>
                </a:solidFill>
                <a:latin typeface="Arial MT"/>
                <a:cs typeface="Arial MT"/>
              </a:rPr>
              <a:t>a </a:t>
            </a:r>
            <a:r>
              <a:rPr sz="1450" spc="15" dirty="0">
                <a:solidFill>
                  <a:srgbClr val="282828"/>
                </a:solidFill>
                <a:latin typeface="Arial MT"/>
                <a:cs typeface="Arial MT"/>
              </a:rPr>
              <a:t>Wikipedia using </a:t>
            </a:r>
            <a:r>
              <a:rPr sz="1450" spc="2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450" spc="10" dirty="0">
                <a:solidFill>
                  <a:srgbClr val="282828"/>
                </a:solidFill>
                <a:latin typeface="Arial MT"/>
                <a:cs typeface="Arial MT"/>
              </a:rPr>
              <a:t>BeautifulSoup and </a:t>
            </a:r>
            <a:r>
              <a:rPr sz="1450" spc="15" dirty="0">
                <a:solidFill>
                  <a:srgbClr val="282828"/>
                </a:solidFill>
                <a:latin typeface="Arial MT"/>
                <a:cs typeface="Arial MT"/>
              </a:rPr>
              <a:t>request, to </a:t>
            </a:r>
            <a:r>
              <a:rPr sz="1450" spc="2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450" spc="10" dirty="0">
                <a:solidFill>
                  <a:srgbClr val="282828"/>
                </a:solidFill>
                <a:latin typeface="Arial MT"/>
                <a:cs typeface="Arial MT"/>
              </a:rPr>
              <a:t>extract the </a:t>
            </a:r>
            <a:r>
              <a:rPr sz="1450" spc="15" dirty="0">
                <a:solidFill>
                  <a:srgbClr val="282828"/>
                </a:solidFill>
                <a:latin typeface="Arial MT"/>
                <a:cs typeface="Arial MT"/>
              </a:rPr>
              <a:t>Falcon </a:t>
            </a:r>
            <a:r>
              <a:rPr sz="1450" spc="20" dirty="0">
                <a:solidFill>
                  <a:srgbClr val="282828"/>
                </a:solidFill>
                <a:latin typeface="Arial MT"/>
                <a:cs typeface="Arial MT"/>
              </a:rPr>
              <a:t>9 </a:t>
            </a:r>
            <a:r>
              <a:rPr sz="1450" spc="10" dirty="0">
                <a:solidFill>
                  <a:srgbClr val="282828"/>
                </a:solidFill>
                <a:latin typeface="Arial MT"/>
                <a:cs typeface="Arial MT"/>
              </a:rPr>
              <a:t>launch </a:t>
            </a:r>
            <a:r>
              <a:rPr sz="1450" spc="15" dirty="0">
                <a:solidFill>
                  <a:srgbClr val="282828"/>
                </a:solidFill>
                <a:latin typeface="Arial MT"/>
                <a:cs typeface="Arial MT"/>
              </a:rPr>
              <a:t> records from </a:t>
            </a:r>
            <a:r>
              <a:rPr sz="1450" spc="25" dirty="0">
                <a:solidFill>
                  <a:srgbClr val="282828"/>
                </a:solidFill>
                <a:latin typeface="Arial MT"/>
                <a:cs typeface="Arial MT"/>
              </a:rPr>
              <a:t>HTML </a:t>
            </a:r>
            <a:r>
              <a:rPr sz="1450" spc="10" dirty="0">
                <a:solidFill>
                  <a:srgbClr val="282828"/>
                </a:solidFill>
                <a:latin typeface="Arial MT"/>
                <a:cs typeface="Arial MT"/>
              </a:rPr>
              <a:t>table of the </a:t>
            </a:r>
            <a:r>
              <a:rPr sz="1450" spc="15" dirty="0">
                <a:solidFill>
                  <a:srgbClr val="282828"/>
                </a:solidFill>
                <a:latin typeface="Arial MT"/>
                <a:cs typeface="Arial MT"/>
              </a:rPr>
              <a:t> Wikipedia </a:t>
            </a:r>
            <a:r>
              <a:rPr sz="1450" spc="5" dirty="0">
                <a:solidFill>
                  <a:srgbClr val="282828"/>
                </a:solidFill>
                <a:latin typeface="Arial MT"/>
                <a:cs typeface="Arial MT"/>
              </a:rPr>
              <a:t>page, </a:t>
            </a:r>
            <a:r>
              <a:rPr sz="1450" spc="15" dirty="0">
                <a:solidFill>
                  <a:srgbClr val="282828"/>
                </a:solidFill>
                <a:latin typeface="Arial MT"/>
                <a:cs typeface="Arial MT"/>
              </a:rPr>
              <a:t>then created </a:t>
            </a:r>
            <a:r>
              <a:rPr sz="1450" spc="20" dirty="0">
                <a:solidFill>
                  <a:srgbClr val="282828"/>
                </a:solidFill>
                <a:latin typeface="Arial MT"/>
                <a:cs typeface="Arial MT"/>
              </a:rPr>
              <a:t>a </a:t>
            </a:r>
            <a:r>
              <a:rPr sz="1450" spc="2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450" spc="15" dirty="0">
                <a:solidFill>
                  <a:srgbClr val="282828"/>
                </a:solidFill>
                <a:latin typeface="Arial MT"/>
                <a:cs typeface="Arial MT"/>
              </a:rPr>
              <a:t>data frame </a:t>
            </a:r>
            <a:r>
              <a:rPr sz="1450" spc="20" dirty="0">
                <a:solidFill>
                  <a:srgbClr val="282828"/>
                </a:solidFill>
                <a:latin typeface="Arial MT"/>
                <a:cs typeface="Arial MT"/>
              </a:rPr>
              <a:t>by </a:t>
            </a:r>
            <a:r>
              <a:rPr sz="1450" spc="15" dirty="0">
                <a:solidFill>
                  <a:srgbClr val="282828"/>
                </a:solidFill>
                <a:latin typeface="Arial MT"/>
                <a:cs typeface="Arial MT"/>
              </a:rPr>
              <a:t>parsing </a:t>
            </a:r>
            <a:r>
              <a:rPr sz="1450" spc="10" dirty="0">
                <a:solidFill>
                  <a:srgbClr val="282828"/>
                </a:solidFill>
                <a:latin typeface="Arial MT"/>
                <a:cs typeface="Arial MT"/>
              </a:rPr>
              <a:t>the launch </a:t>
            </a:r>
            <a:r>
              <a:rPr sz="1450" spc="-39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450" spc="20" dirty="0">
                <a:solidFill>
                  <a:srgbClr val="282828"/>
                </a:solidFill>
                <a:latin typeface="Arial MT"/>
                <a:cs typeface="Arial MT"/>
              </a:rPr>
              <a:t>HTML.</a:t>
            </a:r>
            <a:endParaRPr sz="1450">
              <a:latin typeface="Arial MT"/>
              <a:cs typeface="Arial MT"/>
            </a:endParaRPr>
          </a:p>
          <a:p>
            <a:pPr marL="201295" marR="414020" indent="-189230">
              <a:lnSpc>
                <a:spcPct val="102400"/>
              </a:lnSpc>
              <a:spcBef>
                <a:spcPts val="1160"/>
              </a:spcBef>
              <a:buClr>
                <a:srgbClr val="282828"/>
              </a:buClr>
              <a:buChar char="•"/>
              <a:tabLst>
                <a:tab pos="201930" algn="l"/>
              </a:tabLst>
            </a:pPr>
            <a:r>
              <a:rPr sz="1450" u="heavy" spc="15" dirty="0">
                <a:solidFill>
                  <a:srgbClr val="0000FF"/>
                </a:solidFill>
                <a:uFill>
                  <a:solidFill>
                    <a:srgbClr val="0362C1"/>
                  </a:solidFill>
                </a:uFill>
                <a:latin typeface="Arial MT"/>
                <a:cs typeface="Arial MT"/>
              </a:rPr>
              <a:t>Here</a:t>
            </a:r>
            <a:r>
              <a:rPr sz="1450" spc="-25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1450" spc="15" dirty="0">
                <a:solidFill>
                  <a:srgbClr val="282828"/>
                </a:solidFill>
                <a:latin typeface="Arial MT"/>
                <a:cs typeface="Arial MT"/>
              </a:rPr>
              <a:t>is</a:t>
            </a:r>
            <a:r>
              <a:rPr sz="1450" spc="-2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450" spc="10" dirty="0">
                <a:solidFill>
                  <a:srgbClr val="282828"/>
                </a:solidFill>
                <a:latin typeface="Arial MT"/>
                <a:cs typeface="Arial MT"/>
              </a:rPr>
              <a:t>the</a:t>
            </a:r>
            <a:r>
              <a:rPr sz="1450" spc="-2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450" spc="15" dirty="0">
                <a:solidFill>
                  <a:srgbClr val="282828"/>
                </a:solidFill>
                <a:latin typeface="Arial MT"/>
                <a:cs typeface="Arial MT"/>
              </a:rPr>
              <a:t>GitHub</a:t>
            </a:r>
            <a:r>
              <a:rPr sz="1450" spc="-3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450" spc="25" dirty="0">
                <a:solidFill>
                  <a:srgbClr val="282828"/>
                </a:solidFill>
                <a:latin typeface="Arial MT"/>
                <a:cs typeface="Arial MT"/>
              </a:rPr>
              <a:t>URL</a:t>
            </a:r>
            <a:r>
              <a:rPr sz="1450" spc="-7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450" spc="10" dirty="0">
                <a:solidFill>
                  <a:srgbClr val="282828"/>
                </a:solidFill>
                <a:latin typeface="Arial MT"/>
                <a:cs typeface="Arial MT"/>
              </a:rPr>
              <a:t>of</a:t>
            </a:r>
            <a:r>
              <a:rPr sz="1450" spc="-5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450" spc="10" dirty="0">
                <a:solidFill>
                  <a:srgbClr val="282828"/>
                </a:solidFill>
                <a:latin typeface="Arial MT"/>
                <a:cs typeface="Arial MT"/>
              </a:rPr>
              <a:t>the </a:t>
            </a:r>
            <a:r>
              <a:rPr sz="1450" spc="-39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450" spc="15" dirty="0">
                <a:solidFill>
                  <a:srgbClr val="282828"/>
                </a:solidFill>
                <a:latin typeface="Arial MT"/>
                <a:cs typeface="Arial MT"/>
              </a:rPr>
              <a:t>completed </a:t>
            </a:r>
            <a:r>
              <a:rPr sz="1450" spc="20" dirty="0">
                <a:solidFill>
                  <a:srgbClr val="282828"/>
                </a:solidFill>
                <a:latin typeface="Arial MT"/>
                <a:cs typeface="Arial MT"/>
              </a:rPr>
              <a:t>web </a:t>
            </a:r>
            <a:r>
              <a:rPr sz="1450" spc="15" dirty="0">
                <a:solidFill>
                  <a:srgbClr val="282828"/>
                </a:solidFill>
                <a:latin typeface="Arial MT"/>
                <a:cs typeface="Arial MT"/>
              </a:rPr>
              <a:t>scraping </a:t>
            </a:r>
            <a:r>
              <a:rPr sz="1450" spc="20" dirty="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sz="1450" spc="15" dirty="0">
                <a:solidFill>
                  <a:srgbClr val="282828"/>
                </a:solidFill>
                <a:latin typeface="Arial MT"/>
                <a:cs typeface="Arial MT"/>
              </a:rPr>
              <a:t>notebook.</a:t>
            </a:r>
            <a:endParaRPr sz="1450">
              <a:latin typeface="Arial MT"/>
              <a:cs typeface="Arial MT"/>
            </a:endParaRPr>
          </a:p>
          <a:p>
            <a:pPr marL="201295" indent="-189230">
              <a:lnSpc>
                <a:spcPct val="100000"/>
              </a:lnSpc>
              <a:spcBef>
                <a:spcPts val="1150"/>
              </a:spcBef>
              <a:buChar char="•"/>
              <a:tabLst>
                <a:tab pos="201930" algn="l"/>
              </a:tabLst>
            </a:pPr>
            <a:r>
              <a:rPr sz="1450" spc="-15" dirty="0">
                <a:solidFill>
                  <a:srgbClr val="282828"/>
                </a:solidFill>
                <a:latin typeface="Arial MT"/>
                <a:cs typeface="Arial MT"/>
              </a:rPr>
              <a:t>(</a:t>
            </a:r>
            <a:r>
              <a:rPr sz="1000" i="1" spc="-15" dirty="0">
                <a:solidFill>
                  <a:srgbClr val="282828"/>
                </a:solidFill>
                <a:latin typeface="Arial"/>
                <a:cs typeface="Arial"/>
              </a:rPr>
              <a:t>https://github.com/cgatama/SpaceX-Falcon-9-1st-</a:t>
            </a:r>
            <a:endParaRPr sz="1000">
              <a:latin typeface="Arial"/>
              <a:cs typeface="Arial"/>
            </a:endParaRPr>
          </a:p>
          <a:p>
            <a:pPr marL="201295" marR="5080">
              <a:lnSpc>
                <a:spcPct val="100000"/>
              </a:lnSpc>
              <a:spcBef>
                <a:spcPts val="5"/>
              </a:spcBef>
            </a:pPr>
            <a:r>
              <a:rPr sz="1000" i="1" spc="-10" dirty="0">
                <a:solidFill>
                  <a:srgbClr val="282828"/>
                </a:solidFill>
                <a:latin typeface="Arial"/>
                <a:cs typeface="Arial"/>
              </a:rPr>
              <a:t>stage-Success-Landing- </a:t>
            </a:r>
            <a:r>
              <a:rPr sz="1000" i="1" spc="-5" dirty="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sz="1000" i="1" spc="-15" dirty="0">
                <a:solidFill>
                  <a:srgbClr val="282828"/>
                </a:solidFill>
                <a:latin typeface="Arial"/>
                <a:cs typeface="Arial"/>
              </a:rPr>
              <a:t>Prediction/blob/main/2.%20Space- </a:t>
            </a:r>
            <a:r>
              <a:rPr sz="1000" i="1" spc="-10" dirty="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sz="1000" i="1" spc="-15" dirty="0">
                <a:solidFill>
                  <a:srgbClr val="282828"/>
                </a:solidFill>
                <a:latin typeface="Arial"/>
                <a:cs typeface="Arial"/>
              </a:rPr>
              <a:t>X%20Web%20scraping%20Falcon%209%20and%2 </a:t>
            </a:r>
            <a:r>
              <a:rPr sz="1000" i="1" spc="-265" dirty="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sz="1000" i="1" spc="-15" dirty="0">
                <a:solidFill>
                  <a:srgbClr val="282828"/>
                </a:solidFill>
                <a:latin typeface="Arial"/>
                <a:cs typeface="Arial"/>
              </a:rPr>
              <a:t>0Falcon%20Heavy%20Launches%20Records%20fr</a:t>
            </a:r>
            <a:endParaRPr sz="10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25563" y="1537190"/>
            <a:ext cx="5311775" cy="4902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050" spc="-15" dirty="0"/>
              <a:t>Data</a:t>
            </a:r>
            <a:r>
              <a:rPr sz="3050" spc="-5" dirty="0"/>
              <a:t> </a:t>
            </a:r>
            <a:r>
              <a:rPr sz="3050" spc="-15" dirty="0"/>
              <a:t>Collection</a:t>
            </a:r>
            <a:r>
              <a:rPr sz="3050" spc="60" dirty="0"/>
              <a:t> </a:t>
            </a:r>
            <a:r>
              <a:rPr sz="3050" spc="-5" dirty="0"/>
              <a:t>-</a:t>
            </a:r>
            <a:r>
              <a:rPr sz="3050" spc="-20" dirty="0"/>
              <a:t> </a:t>
            </a:r>
            <a:r>
              <a:rPr sz="3050" spc="-5" dirty="0"/>
              <a:t>WebScraping</a:t>
            </a:r>
            <a:endParaRPr sz="3050"/>
          </a:p>
        </p:txBody>
      </p:sp>
      <p:sp>
        <p:nvSpPr>
          <p:cNvPr id="5" name="object 5"/>
          <p:cNvSpPr txBox="1"/>
          <p:nvPr/>
        </p:nvSpPr>
        <p:spPr>
          <a:xfrm>
            <a:off x="4876800" y="2537460"/>
            <a:ext cx="4505325" cy="3470275"/>
          </a:xfrm>
          <a:prstGeom prst="rect">
            <a:avLst/>
          </a:prstGeom>
          <a:ln w="7619">
            <a:solidFill>
              <a:srgbClr val="0A48CA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000">
              <a:latin typeface="Times New Roman"/>
              <a:cs typeface="Times New Roman"/>
            </a:endParaRPr>
          </a:p>
          <a:p>
            <a:pPr marL="75565">
              <a:lnSpc>
                <a:spcPct val="100000"/>
              </a:lnSpc>
              <a:spcBef>
                <a:spcPts val="5"/>
              </a:spcBef>
            </a:pPr>
            <a:r>
              <a:rPr sz="1800" spc="5" dirty="0">
                <a:solidFill>
                  <a:srgbClr val="1C7CDB"/>
                </a:solidFill>
                <a:latin typeface="Arial MT"/>
                <a:cs typeface="Arial MT"/>
              </a:rPr>
              <a:t>Place</a:t>
            </a:r>
            <a:r>
              <a:rPr sz="1800" spc="-50" dirty="0">
                <a:solidFill>
                  <a:srgbClr val="1C7CDB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1C7CDB"/>
                </a:solidFill>
                <a:latin typeface="Arial MT"/>
                <a:cs typeface="Arial MT"/>
              </a:rPr>
              <a:t>your</a:t>
            </a:r>
            <a:r>
              <a:rPr sz="1800" spc="15" dirty="0">
                <a:solidFill>
                  <a:srgbClr val="1C7CDB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1C7CDB"/>
                </a:solidFill>
                <a:latin typeface="Arial MT"/>
                <a:cs typeface="Arial MT"/>
              </a:rPr>
              <a:t>flowchart</a:t>
            </a:r>
            <a:r>
              <a:rPr sz="1800" spc="-30" dirty="0">
                <a:solidFill>
                  <a:srgbClr val="1C7CD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1C7CDB"/>
                </a:solidFill>
                <a:latin typeface="Arial MT"/>
                <a:cs typeface="Arial MT"/>
              </a:rPr>
              <a:t>of</a:t>
            </a:r>
            <a:r>
              <a:rPr sz="1800" spc="10" dirty="0">
                <a:solidFill>
                  <a:srgbClr val="1C7CDB"/>
                </a:solidFill>
                <a:latin typeface="Arial MT"/>
                <a:cs typeface="Arial MT"/>
              </a:rPr>
              <a:t> </a:t>
            </a:r>
            <a:r>
              <a:rPr sz="1800" spc="5" dirty="0">
                <a:solidFill>
                  <a:srgbClr val="1C7CDB"/>
                </a:solidFill>
                <a:latin typeface="Arial MT"/>
                <a:cs typeface="Arial MT"/>
              </a:rPr>
              <a:t>web</a:t>
            </a:r>
            <a:r>
              <a:rPr sz="1800" spc="-10" dirty="0">
                <a:solidFill>
                  <a:srgbClr val="1C7CDB"/>
                </a:solidFill>
                <a:latin typeface="Arial MT"/>
                <a:cs typeface="Arial MT"/>
              </a:rPr>
              <a:t> </a:t>
            </a:r>
            <a:r>
              <a:rPr sz="1800" spc="5" dirty="0">
                <a:solidFill>
                  <a:srgbClr val="1C7CDB"/>
                </a:solidFill>
                <a:latin typeface="Arial MT"/>
                <a:cs typeface="Arial MT"/>
              </a:rPr>
              <a:t>scraping</a:t>
            </a:r>
            <a:r>
              <a:rPr sz="1800" spc="-45" dirty="0">
                <a:solidFill>
                  <a:srgbClr val="1C7CDB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1C7CDB"/>
                </a:solidFill>
                <a:latin typeface="Arial MT"/>
                <a:cs typeface="Arial MT"/>
              </a:rPr>
              <a:t>here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38244" y="2171700"/>
            <a:ext cx="5215127" cy="3768851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927590" y="6055479"/>
            <a:ext cx="1388745" cy="2368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735"/>
              </a:lnSpc>
            </a:pPr>
            <a:r>
              <a:rPr sz="1000" i="1" spc="-10" dirty="0">
                <a:solidFill>
                  <a:srgbClr val="282828"/>
                </a:solidFill>
                <a:latin typeface="Arial"/>
                <a:cs typeface="Arial"/>
              </a:rPr>
              <a:t>om%20Wikipedia.ipynb</a:t>
            </a:r>
            <a:r>
              <a:rPr sz="1450" spc="-10" dirty="0">
                <a:solidFill>
                  <a:srgbClr val="282828"/>
                </a:solidFill>
                <a:latin typeface="Arial MT"/>
                <a:cs typeface="Arial MT"/>
              </a:rPr>
              <a:t>)</a:t>
            </a:r>
            <a:endParaRPr sz="1450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247697" y="6088486"/>
            <a:ext cx="169545" cy="2127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555"/>
              </a:lnSpc>
            </a:pPr>
            <a:fld id="{81D60167-4931-47E6-BA6A-407CBD079E47}" type="slidenum">
              <a:rPr sz="1300" spc="10" dirty="0">
                <a:solidFill>
                  <a:srgbClr val="1C7CDB"/>
                </a:solidFill>
                <a:latin typeface="Arial MT"/>
                <a:cs typeface="Arial MT"/>
              </a:rPr>
              <a:t>9</a:t>
            </a:fld>
            <a:endParaRPr sz="13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2998</Words>
  <Application>Microsoft Office PowerPoint</Application>
  <PresentationFormat>Custom</PresentationFormat>
  <Paragraphs>282</Paragraphs>
  <Slides>58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3" baseType="lpstr">
      <vt:lpstr>Arial</vt:lpstr>
      <vt:lpstr>Arial MT</vt:lpstr>
      <vt:lpstr>Calibri</vt:lpstr>
      <vt:lpstr>Times New Roman</vt:lpstr>
      <vt:lpstr>Office Theme</vt:lpstr>
      <vt:lpstr>PowerPoint Presentation</vt:lpstr>
      <vt:lpstr>Outline</vt:lpstr>
      <vt:lpstr>Executive Summary</vt:lpstr>
      <vt:lpstr>Introduction</vt:lpstr>
      <vt:lpstr>PowerPoint Presentation</vt:lpstr>
      <vt:lpstr>Methodology</vt:lpstr>
      <vt:lpstr>Data Collection</vt:lpstr>
      <vt:lpstr>Data Collection – SpaceX API</vt:lpstr>
      <vt:lpstr>Data Collection - WebScraping</vt:lpstr>
      <vt:lpstr>Data Wrangling</vt:lpstr>
      <vt:lpstr>EDA with Data Visualization</vt:lpstr>
      <vt:lpstr>EDA with Data Visualization (Plots Cont….)</vt:lpstr>
      <vt:lpstr>EDA with SQL</vt:lpstr>
      <vt:lpstr>EDA with SQL (Cont.…)</vt:lpstr>
      <vt:lpstr>Build an Interactive Map with Folium</vt:lpstr>
      <vt:lpstr>Build a Dashboard with Plotly Dash</vt:lpstr>
      <vt:lpstr>SpaceX Dash App</vt:lpstr>
      <vt:lpstr>Predictive Analysis (Classification)</vt:lpstr>
      <vt:lpstr>Predictive Analysis (Classification)</vt:lpstr>
      <vt:lpstr>Predictive Analysis (Classification)</vt:lpstr>
      <vt:lpstr>Results</vt:lpstr>
      <vt:lpstr>PowerPoint Presentation</vt:lpstr>
      <vt:lpstr>Flight Number vs. Launch Site</vt:lpstr>
      <vt:lpstr>Flight Number vs. Launch Site with explanations</vt:lpstr>
      <vt:lpstr>Payload vs. Launch Site</vt:lpstr>
      <vt:lpstr>Payload vs. Launch Site with explanations</vt:lpstr>
      <vt:lpstr>Success Rate vs. Orbit Type</vt:lpstr>
      <vt:lpstr>Success Rate vs. Orbit Type with explanations</vt:lpstr>
      <vt:lpstr>Flight Number vs. Orbit Type</vt:lpstr>
      <vt:lpstr>Flight Number vs. Orbit Typewith explanations</vt:lpstr>
      <vt:lpstr>Payload vs. Orbit Type</vt:lpstr>
      <vt:lpstr>Launch Success Yearly Trend</vt:lpstr>
      <vt:lpstr>All Launch Site Names</vt:lpstr>
      <vt:lpstr>Launch Site Names Begin with 'CCA'</vt:lpstr>
      <vt:lpstr>Total Payload Mass</vt:lpstr>
      <vt:lpstr>Average Payload Mass by F9 v1.1</vt:lpstr>
      <vt:lpstr>First Successful Ground Landing Date</vt:lpstr>
      <vt:lpstr>Successful Drone Ship Landing with Payload between 4000 and 6000</vt:lpstr>
      <vt:lpstr>Total Number of Successful and Failure Mission Outcomes</vt:lpstr>
      <vt:lpstr>Boosters Carried Maximum Payload</vt:lpstr>
      <vt:lpstr>2015 Launch Records</vt:lpstr>
      <vt:lpstr>Rank Landing Outcomes Between 2010-06-04 and 2017-03-20</vt:lpstr>
      <vt:lpstr>PowerPoint Presentation</vt:lpstr>
      <vt:lpstr>Markers of all launch sites on global map</vt:lpstr>
      <vt:lpstr>Launch outcomes for each site on the map With Color  Markers</vt:lpstr>
      <vt:lpstr>Launch outcomes for each site on the map With Color  Markers</vt:lpstr>
      <vt:lpstr>Distances between a launch site to its proximities</vt:lpstr>
      <vt:lpstr>Distances between a launch site to its proximities</vt:lpstr>
      <vt:lpstr>PowerPoint Presentation</vt:lpstr>
      <vt:lpstr>Pie-Chart for launch success count for all sites</vt:lpstr>
      <vt:lpstr>Pie chart for the launch site with 2nd highest launch success ratio</vt:lpstr>
      <vt:lpstr>Payload vs. Launch Outcome scatter plot for all sites</vt:lpstr>
      <vt:lpstr>PowerPoint Presentation</vt:lpstr>
      <vt:lpstr>Classification Models Accuracy</vt:lpstr>
      <vt:lpstr>Confusion Matrix</vt:lpstr>
      <vt:lpstr>Conclusions</vt:lpstr>
      <vt:lpstr>Conclusions Cont….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Microsoft PowerPoint - CG-Data Science-Capstone-Presentation-Coursera.pptx</dc:title>
  <dc:creator>imtiyajali shaikh</dc:creator>
  <cp:lastModifiedBy>Imtiyaj Shaikh</cp:lastModifiedBy>
  <cp:revision>1</cp:revision>
  <dcterms:created xsi:type="dcterms:W3CDTF">2023-10-13T07:49:33Z</dcterms:created>
  <dcterms:modified xsi:type="dcterms:W3CDTF">2023-10-13T07:50:00Z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2023-10-13T00:00:00Z</vt:filetime>
  </property>
  <property fmtid="{D5CDD505-2E9C-101B-9397-08002B2CF9AE}" pid="3" name="LastSaved">
    <vt:filetime>2023-10-13T00:00:00Z</vt:filetime>
  </property>
</Properties>
</file>